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79" r:id="rId3"/>
    <p:sldId id="257" r:id="rId4"/>
    <p:sldId id="277" r:id="rId5"/>
    <p:sldId id="262" r:id="rId6"/>
    <p:sldId id="287" r:id="rId7"/>
    <p:sldId id="258" r:id="rId8"/>
    <p:sldId id="315" r:id="rId9"/>
    <p:sldId id="259" r:id="rId10"/>
    <p:sldId id="276" r:id="rId11"/>
    <p:sldId id="260" r:id="rId12"/>
    <p:sldId id="261" r:id="rId13"/>
    <p:sldId id="280" r:id="rId14"/>
    <p:sldId id="263" r:id="rId15"/>
    <p:sldId id="264" r:id="rId16"/>
    <p:sldId id="281" r:id="rId17"/>
    <p:sldId id="265" r:id="rId18"/>
    <p:sldId id="290" r:id="rId19"/>
    <p:sldId id="266" r:id="rId20"/>
    <p:sldId id="267" r:id="rId21"/>
    <p:sldId id="268" r:id="rId22"/>
    <p:sldId id="319" r:id="rId23"/>
    <p:sldId id="320" r:id="rId24"/>
    <p:sldId id="321" r:id="rId25"/>
    <p:sldId id="322" r:id="rId26"/>
    <p:sldId id="323" r:id="rId27"/>
    <p:sldId id="282" r:id="rId28"/>
    <p:sldId id="269" r:id="rId29"/>
    <p:sldId id="288" r:id="rId30"/>
    <p:sldId id="270" r:id="rId31"/>
    <p:sldId id="289" r:id="rId32"/>
    <p:sldId id="271" r:id="rId33"/>
    <p:sldId id="283" r:id="rId34"/>
    <p:sldId id="297" r:id="rId35"/>
    <p:sldId id="284" r:id="rId36"/>
    <p:sldId id="324" r:id="rId37"/>
    <p:sldId id="298" r:id="rId38"/>
    <p:sldId id="299" r:id="rId39"/>
    <p:sldId id="300" r:id="rId40"/>
    <p:sldId id="301" r:id="rId41"/>
    <p:sldId id="316" r:id="rId42"/>
    <p:sldId id="302" r:id="rId43"/>
    <p:sldId id="307" r:id="rId44"/>
    <p:sldId id="303" r:id="rId45"/>
    <p:sldId id="304" r:id="rId46"/>
    <p:sldId id="308" r:id="rId47"/>
    <p:sldId id="305" r:id="rId48"/>
    <p:sldId id="309" r:id="rId49"/>
    <p:sldId id="306" r:id="rId50"/>
    <p:sldId id="310" r:id="rId51"/>
    <p:sldId id="311" r:id="rId52"/>
    <p:sldId id="312" r:id="rId53"/>
    <p:sldId id="313" r:id="rId54"/>
    <p:sldId id="317" r:id="rId55"/>
    <p:sldId id="318" r:id="rId56"/>
    <p:sldId id="286" r:id="rId57"/>
    <p:sldId id="31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751"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4869F-BF77-4B24-A147-0A9BF4724258}" type="datetimeFigureOut">
              <a:rPr lang="en-US" smtClean="0"/>
              <a:t>11/16/2025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A6BBC-EE4B-49BD-A796-854E6C95F785}" type="slidenum">
              <a:rPr lang="en-US" smtClean="0"/>
              <a:t>‹#›</a:t>
            </a:fld>
            <a:endParaRPr lang="en-US"/>
          </a:p>
        </p:txBody>
      </p:sp>
    </p:spTree>
    <p:extLst>
      <p:ext uri="{BB962C8B-B14F-4D97-AF65-F5344CB8AC3E}">
        <p14:creationId xmlns:p14="http://schemas.microsoft.com/office/powerpoint/2010/main" val="891031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1: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77" name="Google Shape;77;p1: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6: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40" name="Google Shape;140;p6: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A23CBD7-64DF-75AE-91E9-D0A3979ED36C}"/>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6E0051D9-A89E-C365-81A1-9D2E3F2C8C0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85706218-EBA4-6047-0116-9BFB624BED02}"/>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2CEFA0D1-27AD-47F8-D4EE-CAF53B5FCA3F}"/>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13</a:t>
            </a:fld>
            <a:endParaRPr/>
          </a:p>
        </p:txBody>
      </p:sp>
    </p:spTree>
    <p:extLst>
      <p:ext uri="{BB962C8B-B14F-4D97-AF65-F5344CB8AC3E}">
        <p14:creationId xmlns:p14="http://schemas.microsoft.com/office/powerpoint/2010/main" val="57354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7: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8" name="Google Shape;158;p7: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8: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65" name="Google Shape;165;p8: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0D7E5B4-A0E6-1FB5-D2A5-CC22AF805113}"/>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B6746783-F7B9-78D0-3CEB-541FE2DC42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954D0326-35BF-478B-B5EA-F22C97EF5C39}"/>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18F3EFC7-AED5-6F52-9806-A8478790F620}"/>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16</a:t>
            </a:fld>
            <a:endParaRPr/>
          </a:p>
        </p:txBody>
      </p:sp>
    </p:spTree>
    <p:extLst>
      <p:ext uri="{BB962C8B-B14F-4D97-AF65-F5344CB8AC3E}">
        <p14:creationId xmlns:p14="http://schemas.microsoft.com/office/powerpoint/2010/main" val="262355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9: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73" name="Google Shape;173;p9: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EC50E9B-BD7B-4CEB-7F46-0BB06810ECD9}"/>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BEC46949-DA12-47CF-1985-5584031EB3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0D049176-7667-C944-040E-C791DDB52FCB}"/>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B1ADB5CE-A66C-DA52-0A2D-ABAB9C35040E}"/>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18</a:t>
            </a:fld>
            <a:endParaRPr/>
          </a:p>
        </p:txBody>
      </p:sp>
    </p:spTree>
    <p:extLst>
      <p:ext uri="{BB962C8B-B14F-4D97-AF65-F5344CB8AC3E}">
        <p14:creationId xmlns:p14="http://schemas.microsoft.com/office/powerpoint/2010/main" val="3945549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0: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79" name="Google Shape;179;p10: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86" name="Google Shape;186;p11: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42517C68-18FE-5334-E4DB-D26A303CF1C1}"/>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EE6ABF71-95A4-F30E-95D6-9F86796E0F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D84A299B-4092-5E12-569F-3FD4E4446302}"/>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EF25D705-1345-307B-C8F3-96075E2D981F}"/>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2</a:t>
            </a:fld>
            <a:endParaRPr/>
          </a:p>
        </p:txBody>
      </p:sp>
    </p:spTree>
    <p:extLst>
      <p:ext uri="{BB962C8B-B14F-4D97-AF65-F5344CB8AC3E}">
        <p14:creationId xmlns:p14="http://schemas.microsoft.com/office/powerpoint/2010/main" val="1444609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07C33F3-A979-F17B-1837-D46308CA80CA}"/>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35BDC313-A6D0-77EC-9348-E8903BFBB8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62D810C2-6067-B58B-CF52-F6C7F87C77DF}"/>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AE10C4A2-6061-B523-F5AA-D1D348AAC9D6}"/>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27</a:t>
            </a:fld>
            <a:endParaRPr/>
          </a:p>
        </p:txBody>
      </p:sp>
    </p:spTree>
    <p:extLst>
      <p:ext uri="{BB962C8B-B14F-4D97-AF65-F5344CB8AC3E}">
        <p14:creationId xmlns:p14="http://schemas.microsoft.com/office/powerpoint/2010/main" val="3019712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3: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8" name="Google Shape;198;p13: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28</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6AEBA4A-D817-FC97-9CD4-80DEE84335FF}"/>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37E5B060-F0C8-6006-D1D7-83A6275621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1E4294C0-7EDC-0062-BBE3-456326C03110}"/>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4DB0C44C-8AF9-DBDE-8246-728BB44D5BF3}"/>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29</a:t>
            </a:fld>
            <a:endParaRPr/>
          </a:p>
        </p:txBody>
      </p:sp>
    </p:spTree>
    <p:extLst>
      <p:ext uri="{BB962C8B-B14F-4D97-AF65-F5344CB8AC3E}">
        <p14:creationId xmlns:p14="http://schemas.microsoft.com/office/powerpoint/2010/main" val="390710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205" name="Google Shape;205;p14: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30</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6D78B8E4-D54A-FB93-C5ED-1E50BEE70040}"/>
            </a:ext>
          </a:extLst>
        </p:cNvPr>
        <p:cNvGrpSpPr/>
        <p:nvPr/>
      </p:nvGrpSpPr>
      <p:grpSpPr>
        <a:xfrm>
          <a:off x="0" y="0"/>
          <a:ext cx="0" cy="0"/>
          <a:chOff x="0" y="0"/>
          <a:chExt cx="0" cy="0"/>
        </a:xfrm>
      </p:grpSpPr>
      <p:sp>
        <p:nvSpPr>
          <p:cNvPr id="209" name="Google Shape;209;p15:notes">
            <a:extLst>
              <a:ext uri="{FF2B5EF4-FFF2-40B4-BE49-F238E27FC236}">
                <a16:creationId xmlns:a16="http://schemas.microsoft.com/office/drawing/2014/main" id="{A0E4E02A-8742-DBF3-ABA7-8BEE187923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5:notes">
            <a:extLst>
              <a:ext uri="{FF2B5EF4-FFF2-40B4-BE49-F238E27FC236}">
                <a16:creationId xmlns:a16="http://schemas.microsoft.com/office/drawing/2014/main" id="{9EB58FDC-7A97-AB37-3B85-3913EB194BF4}"/>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211" name="Google Shape;211;p15:notes">
            <a:extLst>
              <a:ext uri="{FF2B5EF4-FFF2-40B4-BE49-F238E27FC236}">
                <a16:creationId xmlns:a16="http://schemas.microsoft.com/office/drawing/2014/main" id="{C7D4F64A-84E7-5DB1-A3D7-2325BBBA8E36}"/>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31</a:t>
            </a:fld>
            <a:endParaRPr/>
          </a:p>
        </p:txBody>
      </p:sp>
    </p:spTree>
    <p:extLst>
      <p:ext uri="{BB962C8B-B14F-4D97-AF65-F5344CB8AC3E}">
        <p14:creationId xmlns:p14="http://schemas.microsoft.com/office/powerpoint/2010/main" val="353944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5: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211" name="Google Shape;211;p15: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32</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8BDA8D5-B16A-0239-DB8E-5FEA8802DE39}"/>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F4B2F3DF-DB39-B993-4B48-6DA57260D9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84B26142-2BB2-0323-6BFE-E8525AC0FA25}"/>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A3B19CD1-2A7A-96B6-6B4C-37B0A1E301AE}"/>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33</a:t>
            </a:fld>
            <a:endParaRPr/>
          </a:p>
        </p:txBody>
      </p:sp>
    </p:spTree>
    <p:extLst>
      <p:ext uri="{BB962C8B-B14F-4D97-AF65-F5344CB8AC3E}">
        <p14:creationId xmlns:p14="http://schemas.microsoft.com/office/powerpoint/2010/main" val="2318309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2123B57-BD2A-2527-5BD9-19488E323C8F}"/>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ABA3CCC2-DDFD-CF51-B9E5-A3B38D0A4D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4B6FC3EC-EE95-BDE7-CD23-73CE46C7F30D}"/>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1EDBA4CB-778E-C050-211F-C6E2DF515186}"/>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35</a:t>
            </a:fld>
            <a:endParaRPr/>
          </a:p>
        </p:txBody>
      </p:sp>
    </p:spTree>
    <p:extLst>
      <p:ext uri="{BB962C8B-B14F-4D97-AF65-F5344CB8AC3E}">
        <p14:creationId xmlns:p14="http://schemas.microsoft.com/office/powerpoint/2010/main" val="3348118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97817998-2996-9F75-3586-C4304D23C011}"/>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EEF2DE04-8C14-A103-81B9-1CC948D47F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C2982EC6-7571-BFDE-7CC4-12B90FDCAD4F}"/>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5A13C84B-EF3B-DA9A-527F-23FA443747F2}"/>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56</a:t>
            </a:fld>
            <a:endParaRPr/>
          </a:p>
        </p:txBody>
      </p:sp>
    </p:spTree>
    <p:extLst>
      <p:ext uri="{BB962C8B-B14F-4D97-AF65-F5344CB8AC3E}">
        <p14:creationId xmlns:p14="http://schemas.microsoft.com/office/powerpoint/2010/main" val="2478288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83" name="Google Shape;83;p2: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603461B-C6D8-5E2D-0583-879669BE380A}"/>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11639266-3056-FE3B-A8A1-8451684DF9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4D286D10-F924-A7EC-5BC6-F0D1B0285166}"/>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59484971-680C-6F37-276A-48FDDE44BB8E}"/>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4</a:t>
            </a:fld>
            <a:endParaRPr/>
          </a:p>
        </p:txBody>
      </p:sp>
    </p:spTree>
    <p:extLst>
      <p:ext uri="{BB962C8B-B14F-4D97-AF65-F5344CB8AC3E}">
        <p14:creationId xmlns:p14="http://schemas.microsoft.com/office/powerpoint/2010/main" val="406466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8286adf91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38286adf91c_0_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49" name="Google Shape;149;g38286adf91c_0_8:notes"/>
          <p:cNvSpPr txBox="1">
            <a:spLocks noGrp="1"/>
          </p:cNvSpPr>
          <p:nvPr>
            <p:ph type="sldNum" idx="12"/>
          </p:nvPr>
        </p:nvSpPr>
        <p:spPr>
          <a:xfrm>
            <a:off x="3884608" y="8685208"/>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0F4E67B-3CBC-8C8B-69A6-484796DC53F7}"/>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AAF90EB7-8C92-3468-4CE1-658E23129C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508F1126-7ABB-7AFF-EEDC-AD7C9422BE39}"/>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51A782FB-4D9A-F0D4-6DD5-647D2FF2BC95}"/>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6</a:t>
            </a:fld>
            <a:endParaRPr/>
          </a:p>
        </p:txBody>
      </p:sp>
    </p:spTree>
    <p:extLst>
      <p:ext uri="{BB962C8B-B14F-4D97-AF65-F5344CB8AC3E}">
        <p14:creationId xmlns:p14="http://schemas.microsoft.com/office/powerpoint/2010/main" val="141700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3: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96" name="Google Shape;96;p3: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4: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22" name="Google Shape;122;p4: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5: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31" name="Google Shape;131;p5: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961D-5CA7-3E5B-89B4-F9D61654A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CDDEA6-2298-EDEC-3760-787AA86E5B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EEA16F-A57E-70BE-E3B9-722AAEB0C557}"/>
              </a:ext>
            </a:extLst>
          </p:cNvPr>
          <p:cNvSpPr>
            <a:spLocks noGrp="1"/>
          </p:cNvSpPr>
          <p:nvPr>
            <p:ph type="dt" sz="half" idx="10"/>
          </p:nvPr>
        </p:nvSpPr>
        <p:spPr/>
        <p:txBody>
          <a:bodyPr/>
          <a:lstStyle/>
          <a:p>
            <a:fld id="{3C799044-DCB5-4444-BC52-1815F36AE1CF}" type="datetimeFigureOut">
              <a:rPr lang="en-US" smtClean="0"/>
              <a:t>11/16/2025</a:t>
            </a:fld>
            <a:endParaRPr lang="en-US"/>
          </a:p>
        </p:txBody>
      </p:sp>
      <p:sp>
        <p:nvSpPr>
          <p:cNvPr id="5" name="Footer Placeholder 4">
            <a:extLst>
              <a:ext uri="{FF2B5EF4-FFF2-40B4-BE49-F238E27FC236}">
                <a16:creationId xmlns:a16="http://schemas.microsoft.com/office/drawing/2014/main" id="{682E5F3B-92D7-7F82-6B5A-1F2330AAC3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D6E78-164C-21FA-189E-75ED0EDB770A}"/>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2799915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2DAD-B6DB-3479-2147-BAB46EF483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B7AA0-FC8A-7A7A-DFA2-A27B84ECC7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704A4-3752-5A33-A619-B55E1104277D}"/>
              </a:ext>
            </a:extLst>
          </p:cNvPr>
          <p:cNvSpPr>
            <a:spLocks noGrp="1"/>
          </p:cNvSpPr>
          <p:nvPr>
            <p:ph type="dt" sz="half" idx="10"/>
          </p:nvPr>
        </p:nvSpPr>
        <p:spPr/>
        <p:txBody>
          <a:bodyPr/>
          <a:lstStyle/>
          <a:p>
            <a:fld id="{3C799044-DCB5-4444-BC52-1815F36AE1CF}" type="datetimeFigureOut">
              <a:rPr lang="en-US" smtClean="0"/>
              <a:t>11/16/2025</a:t>
            </a:fld>
            <a:endParaRPr lang="en-US"/>
          </a:p>
        </p:txBody>
      </p:sp>
      <p:sp>
        <p:nvSpPr>
          <p:cNvPr id="5" name="Footer Placeholder 4">
            <a:extLst>
              <a:ext uri="{FF2B5EF4-FFF2-40B4-BE49-F238E27FC236}">
                <a16:creationId xmlns:a16="http://schemas.microsoft.com/office/drawing/2014/main" id="{4643FEA8-ED81-0D37-280A-A544C735F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6F7AC-A79D-C6DB-9121-EB4AD863E65D}"/>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132101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4D942A-11CD-D01F-68CA-33001C213A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348703-08EE-E83E-264A-91811F94E3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0DED7-7D98-C7FA-388F-A268004B2B21}"/>
              </a:ext>
            </a:extLst>
          </p:cNvPr>
          <p:cNvSpPr>
            <a:spLocks noGrp="1"/>
          </p:cNvSpPr>
          <p:nvPr>
            <p:ph type="dt" sz="half" idx="10"/>
          </p:nvPr>
        </p:nvSpPr>
        <p:spPr/>
        <p:txBody>
          <a:bodyPr/>
          <a:lstStyle/>
          <a:p>
            <a:fld id="{3C799044-DCB5-4444-BC52-1815F36AE1CF}" type="datetimeFigureOut">
              <a:rPr lang="en-US" smtClean="0"/>
              <a:t>11/16/2025</a:t>
            </a:fld>
            <a:endParaRPr lang="en-US"/>
          </a:p>
        </p:txBody>
      </p:sp>
      <p:sp>
        <p:nvSpPr>
          <p:cNvPr id="5" name="Footer Placeholder 4">
            <a:extLst>
              <a:ext uri="{FF2B5EF4-FFF2-40B4-BE49-F238E27FC236}">
                <a16:creationId xmlns:a16="http://schemas.microsoft.com/office/drawing/2014/main" id="{D72603D4-A733-AFA7-49C6-4CA93E36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4240F-19B4-69C9-C1B2-C23E8AAFD8CB}"/>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406522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22"/>
        <p:cNvGrpSpPr/>
        <p:nvPr/>
      </p:nvGrpSpPr>
      <p:grpSpPr>
        <a:xfrm>
          <a:off x="0" y="0"/>
          <a:ext cx="0" cy="0"/>
          <a:chOff x="0" y="0"/>
          <a:chExt cx="0" cy="0"/>
        </a:xfrm>
      </p:grpSpPr>
      <p:sp>
        <p:nvSpPr>
          <p:cNvPr id="23" name="Google Shape;23;p22"/>
          <p:cNvSpPr txBox="1">
            <a:spLocks noGrp="1"/>
          </p:cNvSpPr>
          <p:nvPr>
            <p:ph type="dt" idx="10"/>
          </p:nvPr>
        </p:nvSpPr>
        <p:spPr>
          <a:xfrm>
            <a:off x="7337099" y="6398879"/>
            <a:ext cx="4193904" cy="365129"/>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001E2E"/>
              </a:buClr>
              <a:buSzPts val="1100"/>
              <a:buFont typeface="Open Sans Light"/>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2"/>
          <p:cNvSpPr txBox="1">
            <a:spLocks noGrp="1"/>
          </p:cNvSpPr>
          <p:nvPr>
            <p:ph type="ftr" idx="11"/>
          </p:nvPr>
        </p:nvSpPr>
        <p:spPr>
          <a:xfrm>
            <a:off x="154433" y="6398879"/>
            <a:ext cx="4497311" cy="3651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1E2E"/>
              </a:buClr>
              <a:buSzPts val="1200"/>
              <a:buFont typeface="Pla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
          <p:cNvSpPr txBox="1">
            <a:spLocks noGrp="1"/>
          </p:cNvSpPr>
          <p:nvPr>
            <p:ph type="sldNum" idx="12"/>
          </p:nvPr>
        </p:nvSpPr>
        <p:spPr>
          <a:xfrm>
            <a:off x="11602474" y="6398879"/>
            <a:ext cx="470888" cy="365129"/>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E2E"/>
              </a:buClr>
              <a:buSzPts val="1100"/>
              <a:buFont typeface="Open Sans Light"/>
              <a:buNone/>
              <a:defRPr/>
            </a:lvl1pPr>
            <a:lvl2pPr marL="0" marR="0" lvl="1" indent="0" algn="r">
              <a:lnSpc>
                <a:spcPct val="100000"/>
              </a:lnSpc>
              <a:spcBef>
                <a:spcPts val="0"/>
              </a:spcBef>
              <a:spcAft>
                <a:spcPts val="0"/>
              </a:spcAft>
              <a:buClr>
                <a:srgbClr val="001E2E"/>
              </a:buClr>
              <a:buSzPts val="1100"/>
              <a:buFont typeface="Open Sans Light"/>
              <a:buNone/>
              <a:defRPr/>
            </a:lvl2pPr>
            <a:lvl3pPr marL="0" marR="0" lvl="2" indent="0" algn="r">
              <a:lnSpc>
                <a:spcPct val="100000"/>
              </a:lnSpc>
              <a:spcBef>
                <a:spcPts val="0"/>
              </a:spcBef>
              <a:spcAft>
                <a:spcPts val="0"/>
              </a:spcAft>
              <a:buClr>
                <a:srgbClr val="001E2E"/>
              </a:buClr>
              <a:buSzPts val="1100"/>
              <a:buFont typeface="Open Sans Light"/>
              <a:buNone/>
              <a:defRPr/>
            </a:lvl3pPr>
            <a:lvl4pPr marL="0" marR="0" lvl="3" indent="0" algn="r">
              <a:lnSpc>
                <a:spcPct val="100000"/>
              </a:lnSpc>
              <a:spcBef>
                <a:spcPts val="0"/>
              </a:spcBef>
              <a:spcAft>
                <a:spcPts val="0"/>
              </a:spcAft>
              <a:buClr>
                <a:srgbClr val="001E2E"/>
              </a:buClr>
              <a:buSzPts val="1100"/>
              <a:buFont typeface="Open Sans Light"/>
              <a:buNone/>
              <a:defRPr/>
            </a:lvl4pPr>
            <a:lvl5pPr marL="0" marR="0" lvl="4" indent="0" algn="r">
              <a:lnSpc>
                <a:spcPct val="100000"/>
              </a:lnSpc>
              <a:spcBef>
                <a:spcPts val="0"/>
              </a:spcBef>
              <a:spcAft>
                <a:spcPts val="0"/>
              </a:spcAft>
              <a:buClr>
                <a:srgbClr val="001E2E"/>
              </a:buClr>
              <a:buSzPts val="1100"/>
              <a:buFont typeface="Open Sans Light"/>
              <a:buNone/>
              <a:defRPr/>
            </a:lvl5pPr>
            <a:lvl6pPr marL="0" marR="0" lvl="5" indent="0" algn="r">
              <a:lnSpc>
                <a:spcPct val="100000"/>
              </a:lnSpc>
              <a:spcBef>
                <a:spcPts val="0"/>
              </a:spcBef>
              <a:spcAft>
                <a:spcPts val="0"/>
              </a:spcAft>
              <a:buClr>
                <a:srgbClr val="001E2E"/>
              </a:buClr>
              <a:buSzPts val="1100"/>
              <a:buFont typeface="Open Sans Light"/>
              <a:buNone/>
              <a:defRPr/>
            </a:lvl6pPr>
            <a:lvl7pPr marL="0" marR="0" lvl="6" indent="0" algn="r">
              <a:lnSpc>
                <a:spcPct val="100000"/>
              </a:lnSpc>
              <a:spcBef>
                <a:spcPts val="0"/>
              </a:spcBef>
              <a:spcAft>
                <a:spcPts val="0"/>
              </a:spcAft>
              <a:buClr>
                <a:srgbClr val="001E2E"/>
              </a:buClr>
              <a:buSzPts val="1100"/>
              <a:buFont typeface="Open Sans Light"/>
              <a:buNone/>
              <a:defRPr/>
            </a:lvl7pPr>
            <a:lvl8pPr marL="0" marR="0" lvl="7" indent="0" algn="r">
              <a:lnSpc>
                <a:spcPct val="100000"/>
              </a:lnSpc>
              <a:spcBef>
                <a:spcPts val="0"/>
              </a:spcBef>
              <a:spcAft>
                <a:spcPts val="0"/>
              </a:spcAft>
              <a:buClr>
                <a:srgbClr val="001E2E"/>
              </a:buClr>
              <a:buSzPts val="1100"/>
              <a:buFont typeface="Open Sans Light"/>
              <a:buNone/>
              <a:defRPr/>
            </a:lvl8pPr>
            <a:lvl9pPr marL="0" marR="0" lvl="8" indent="0" algn="r">
              <a:lnSpc>
                <a:spcPct val="100000"/>
              </a:lnSpc>
              <a:spcBef>
                <a:spcPts val="0"/>
              </a:spcBef>
              <a:spcAft>
                <a:spcPts val="0"/>
              </a:spcAft>
              <a:buClr>
                <a:srgbClr val="001E2E"/>
              </a:buClr>
              <a:buSzPts val="1100"/>
              <a:buFont typeface="Open Sans Light"/>
              <a:buNone/>
              <a:defRPr/>
            </a:lvl9pPr>
          </a:lstStyle>
          <a:p>
            <a:pPr marL="0" lvl="0" indent="0" algn="r" rtl="0">
              <a:spcBef>
                <a:spcPts val="0"/>
              </a:spcBef>
              <a:spcAft>
                <a:spcPts val="0"/>
              </a:spcAft>
              <a:buNone/>
            </a:pPr>
            <a:fld id="{00000000-1234-1234-1234-123412341234}" type="slidenum">
              <a:rPr lang="ar-AE"/>
              <a:t>‹#›</a:t>
            </a:fld>
            <a:endParaRPr sz="1100" b="0" i="0" u="none" strike="noStrike" cap="none">
              <a:solidFill>
                <a:srgbClr val="001E2E"/>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367983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3">
  <p:cSld name="Two Content 3">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1143000" y="533396"/>
            <a:ext cx="9905996" cy="13821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1E2E"/>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9"/>
          <p:cNvSpPr txBox="1">
            <a:spLocks noGrp="1"/>
          </p:cNvSpPr>
          <p:nvPr>
            <p:ph type="body" idx="1"/>
          </p:nvPr>
        </p:nvSpPr>
        <p:spPr>
          <a:xfrm>
            <a:off x="838203" y="1987667"/>
            <a:ext cx="6974714" cy="42976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20040" algn="l">
              <a:lnSpc>
                <a:spcPct val="100000"/>
              </a:lnSpc>
              <a:spcBef>
                <a:spcPts val="1000"/>
              </a:spcBef>
              <a:spcAft>
                <a:spcPts val="0"/>
              </a:spcAft>
              <a:buClr>
                <a:srgbClr val="001E2E"/>
              </a:buClr>
              <a:buSzPts val="1440"/>
              <a:buChar char="•"/>
              <a:defRPr sz="1800"/>
            </a:lvl2pPr>
            <a:lvl3pPr marL="1371600" lvl="2" indent="-320039" algn="l">
              <a:lnSpc>
                <a:spcPct val="100000"/>
              </a:lnSpc>
              <a:spcBef>
                <a:spcPts val="1000"/>
              </a:spcBef>
              <a:spcAft>
                <a:spcPts val="0"/>
              </a:spcAft>
              <a:buClr>
                <a:srgbClr val="001E2E"/>
              </a:buClr>
              <a:buSzPts val="1440"/>
              <a:buChar char="•"/>
              <a:defRPr/>
            </a:lvl3pPr>
            <a:lvl4pPr marL="1828800" lvl="3" indent="-320039" algn="l">
              <a:lnSpc>
                <a:spcPct val="100000"/>
              </a:lnSpc>
              <a:spcBef>
                <a:spcPts val="1000"/>
              </a:spcBef>
              <a:spcAft>
                <a:spcPts val="0"/>
              </a:spcAft>
              <a:buClr>
                <a:srgbClr val="001E2E"/>
              </a:buClr>
              <a:buSzPts val="1440"/>
              <a:buChar char="•"/>
              <a:defRPr sz="1800"/>
            </a:lvl4pPr>
            <a:lvl5pPr marL="2286000" lvl="4" indent="-320039" algn="l">
              <a:lnSpc>
                <a:spcPct val="100000"/>
              </a:lnSpc>
              <a:spcBef>
                <a:spcPts val="1000"/>
              </a:spcBef>
              <a:spcAft>
                <a:spcPts val="0"/>
              </a:spcAft>
              <a:buClr>
                <a:srgbClr val="001E2E"/>
              </a:buClr>
              <a:buSzPts val="144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9"/>
          <p:cNvSpPr txBox="1">
            <a:spLocks noGrp="1"/>
          </p:cNvSpPr>
          <p:nvPr>
            <p:ph type="body" idx="2"/>
          </p:nvPr>
        </p:nvSpPr>
        <p:spPr>
          <a:xfrm>
            <a:off x="7917085" y="1987667"/>
            <a:ext cx="3436717" cy="42976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09880" algn="l">
              <a:lnSpc>
                <a:spcPct val="100000"/>
              </a:lnSpc>
              <a:spcBef>
                <a:spcPts val="1000"/>
              </a:spcBef>
              <a:spcAft>
                <a:spcPts val="0"/>
              </a:spcAft>
              <a:buClr>
                <a:srgbClr val="001E2E"/>
              </a:buClr>
              <a:buSzPts val="1280"/>
              <a:buChar char="•"/>
              <a:defRPr sz="1600"/>
            </a:lvl2pPr>
            <a:lvl3pPr marL="1371600" lvl="2" indent="-299719" algn="l">
              <a:lnSpc>
                <a:spcPct val="100000"/>
              </a:lnSpc>
              <a:spcBef>
                <a:spcPts val="1000"/>
              </a:spcBef>
              <a:spcAft>
                <a:spcPts val="0"/>
              </a:spcAft>
              <a:buClr>
                <a:srgbClr val="001E2E"/>
              </a:buClr>
              <a:buSzPts val="1120"/>
              <a:buChar char="•"/>
              <a:defRPr sz="1400"/>
            </a:lvl3pPr>
            <a:lvl4pPr marL="1828800" lvl="3" indent="-289560" algn="l">
              <a:lnSpc>
                <a:spcPct val="100000"/>
              </a:lnSpc>
              <a:spcBef>
                <a:spcPts val="1000"/>
              </a:spcBef>
              <a:spcAft>
                <a:spcPts val="0"/>
              </a:spcAft>
              <a:buClr>
                <a:srgbClr val="001E2E"/>
              </a:buClr>
              <a:buSzPts val="960"/>
              <a:buChar char="•"/>
              <a:defRPr sz="1200"/>
            </a:lvl4pPr>
            <a:lvl5pPr marL="2286000" lvl="4" indent="-289560" algn="l">
              <a:lnSpc>
                <a:spcPct val="100000"/>
              </a:lnSpc>
              <a:spcBef>
                <a:spcPts val="1000"/>
              </a:spcBef>
              <a:spcAft>
                <a:spcPts val="0"/>
              </a:spcAft>
              <a:buClr>
                <a:srgbClr val="001E2E"/>
              </a:buClr>
              <a:buSzPts val="96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9"/>
          <p:cNvSpPr txBox="1">
            <a:spLocks noGrp="1"/>
          </p:cNvSpPr>
          <p:nvPr>
            <p:ph type="dt" idx="10"/>
          </p:nvPr>
        </p:nvSpPr>
        <p:spPr>
          <a:xfrm>
            <a:off x="7337099" y="6398879"/>
            <a:ext cx="4193904" cy="365129"/>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001E2E"/>
              </a:buClr>
              <a:buSzPts val="1100"/>
              <a:buFont typeface="Open Sans Light"/>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9"/>
          <p:cNvSpPr txBox="1">
            <a:spLocks noGrp="1"/>
          </p:cNvSpPr>
          <p:nvPr>
            <p:ph type="ftr" idx="11"/>
          </p:nvPr>
        </p:nvSpPr>
        <p:spPr>
          <a:xfrm>
            <a:off x="154433" y="6398879"/>
            <a:ext cx="4497311" cy="3651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1E2E"/>
              </a:buClr>
              <a:buSzPts val="1200"/>
              <a:buFont typeface="Pla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9"/>
          <p:cNvSpPr txBox="1">
            <a:spLocks noGrp="1"/>
          </p:cNvSpPr>
          <p:nvPr>
            <p:ph type="sldNum" idx="12"/>
          </p:nvPr>
        </p:nvSpPr>
        <p:spPr>
          <a:xfrm>
            <a:off x="11602474" y="6398879"/>
            <a:ext cx="470888" cy="365129"/>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E2E"/>
              </a:buClr>
              <a:buSzPts val="1100"/>
              <a:buFont typeface="Open Sans Light"/>
              <a:buNone/>
              <a:defRPr/>
            </a:lvl1pPr>
            <a:lvl2pPr marL="0" marR="0" lvl="1" indent="0" algn="r">
              <a:lnSpc>
                <a:spcPct val="100000"/>
              </a:lnSpc>
              <a:spcBef>
                <a:spcPts val="0"/>
              </a:spcBef>
              <a:spcAft>
                <a:spcPts val="0"/>
              </a:spcAft>
              <a:buClr>
                <a:srgbClr val="001E2E"/>
              </a:buClr>
              <a:buSzPts val="1100"/>
              <a:buFont typeface="Open Sans Light"/>
              <a:buNone/>
              <a:defRPr/>
            </a:lvl2pPr>
            <a:lvl3pPr marL="0" marR="0" lvl="2" indent="0" algn="r">
              <a:lnSpc>
                <a:spcPct val="100000"/>
              </a:lnSpc>
              <a:spcBef>
                <a:spcPts val="0"/>
              </a:spcBef>
              <a:spcAft>
                <a:spcPts val="0"/>
              </a:spcAft>
              <a:buClr>
                <a:srgbClr val="001E2E"/>
              </a:buClr>
              <a:buSzPts val="1100"/>
              <a:buFont typeface="Open Sans Light"/>
              <a:buNone/>
              <a:defRPr/>
            </a:lvl3pPr>
            <a:lvl4pPr marL="0" marR="0" lvl="3" indent="0" algn="r">
              <a:lnSpc>
                <a:spcPct val="100000"/>
              </a:lnSpc>
              <a:spcBef>
                <a:spcPts val="0"/>
              </a:spcBef>
              <a:spcAft>
                <a:spcPts val="0"/>
              </a:spcAft>
              <a:buClr>
                <a:srgbClr val="001E2E"/>
              </a:buClr>
              <a:buSzPts val="1100"/>
              <a:buFont typeface="Open Sans Light"/>
              <a:buNone/>
              <a:defRPr/>
            </a:lvl4pPr>
            <a:lvl5pPr marL="0" marR="0" lvl="4" indent="0" algn="r">
              <a:lnSpc>
                <a:spcPct val="100000"/>
              </a:lnSpc>
              <a:spcBef>
                <a:spcPts val="0"/>
              </a:spcBef>
              <a:spcAft>
                <a:spcPts val="0"/>
              </a:spcAft>
              <a:buClr>
                <a:srgbClr val="001E2E"/>
              </a:buClr>
              <a:buSzPts val="1100"/>
              <a:buFont typeface="Open Sans Light"/>
              <a:buNone/>
              <a:defRPr/>
            </a:lvl5pPr>
            <a:lvl6pPr marL="0" marR="0" lvl="5" indent="0" algn="r">
              <a:lnSpc>
                <a:spcPct val="100000"/>
              </a:lnSpc>
              <a:spcBef>
                <a:spcPts val="0"/>
              </a:spcBef>
              <a:spcAft>
                <a:spcPts val="0"/>
              </a:spcAft>
              <a:buClr>
                <a:srgbClr val="001E2E"/>
              </a:buClr>
              <a:buSzPts val="1100"/>
              <a:buFont typeface="Open Sans Light"/>
              <a:buNone/>
              <a:defRPr/>
            </a:lvl6pPr>
            <a:lvl7pPr marL="0" marR="0" lvl="6" indent="0" algn="r">
              <a:lnSpc>
                <a:spcPct val="100000"/>
              </a:lnSpc>
              <a:spcBef>
                <a:spcPts val="0"/>
              </a:spcBef>
              <a:spcAft>
                <a:spcPts val="0"/>
              </a:spcAft>
              <a:buClr>
                <a:srgbClr val="001E2E"/>
              </a:buClr>
              <a:buSzPts val="1100"/>
              <a:buFont typeface="Open Sans Light"/>
              <a:buNone/>
              <a:defRPr/>
            </a:lvl7pPr>
            <a:lvl8pPr marL="0" marR="0" lvl="7" indent="0" algn="r">
              <a:lnSpc>
                <a:spcPct val="100000"/>
              </a:lnSpc>
              <a:spcBef>
                <a:spcPts val="0"/>
              </a:spcBef>
              <a:spcAft>
                <a:spcPts val="0"/>
              </a:spcAft>
              <a:buClr>
                <a:srgbClr val="001E2E"/>
              </a:buClr>
              <a:buSzPts val="1100"/>
              <a:buFont typeface="Open Sans Light"/>
              <a:buNone/>
              <a:defRPr/>
            </a:lvl8pPr>
            <a:lvl9pPr marL="0" marR="0" lvl="8" indent="0" algn="r">
              <a:lnSpc>
                <a:spcPct val="100000"/>
              </a:lnSpc>
              <a:spcBef>
                <a:spcPts val="0"/>
              </a:spcBef>
              <a:spcAft>
                <a:spcPts val="0"/>
              </a:spcAft>
              <a:buClr>
                <a:srgbClr val="001E2E"/>
              </a:buClr>
              <a:buSzPts val="1100"/>
              <a:buFont typeface="Open Sans Light"/>
              <a:buNone/>
              <a:defRPr/>
            </a:lvl9pPr>
          </a:lstStyle>
          <a:p>
            <a:pPr marL="0" lvl="0" indent="0" algn="r" rtl="0">
              <a:spcBef>
                <a:spcPts val="0"/>
              </a:spcBef>
              <a:spcAft>
                <a:spcPts val="0"/>
              </a:spcAft>
              <a:buNone/>
            </a:pPr>
            <a:fld id="{00000000-1234-1234-1234-123412341234}" type="slidenum">
              <a:rPr lang="ar-AE"/>
              <a:t>‹#›</a:t>
            </a:fld>
            <a:endParaRPr sz="1100" b="0" i="0" u="none" strike="noStrike" cap="none">
              <a:solidFill>
                <a:srgbClr val="001E2E"/>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818028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picture">
  <p:cSld name="Title + picture">
    <p:spTree>
      <p:nvGrpSpPr>
        <p:cNvPr id="1" name="Shape 26"/>
        <p:cNvGrpSpPr/>
        <p:nvPr/>
      </p:nvGrpSpPr>
      <p:grpSpPr>
        <a:xfrm>
          <a:off x="0" y="0"/>
          <a:ext cx="0" cy="0"/>
          <a:chOff x="0" y="0"/>
          <a:chExt cx="0" cy="0"/>
        </a:xfrm>
      </p:grpSpPr>
    </p:spTree>
    <p:extLst>
      <p:ext uri="{BB962C8B-B14F-4D97-AF65-F5344CB8AC3E}">
        <p14:creationId xmlns:p14="http://schemas.microsoft.com/office/powerpoint/2010/main" val="692307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1">
  <p:cSld name="Two Content 1">
    <p:spTree>
      <p:nvGrpSpPr>
        <p:cNvPr id="1" name="Shape 29"/>
        <p:cNvGrpSpPr/>
        <p:nvPr/>
      </p:nvGrpSpPr>
      <p:grpSpPr>
        <a:xfrm>
          <a:off x="0" y="0"/>
          <a:ext cx="0" cy="0"/>
          <a:chOff x="0" y="0"/>
          <a:chExt cx="0" cy="0"/>
        </a:xfrm>
      </p:grpSpPr>
      <p:sp>
        <p:nvSpPr>
          <p:cNvPr id="30" name="Google Shape;30;p26"/>
          <p:cNvSpPr txBox="1">
            <a:spLocks noGrp="1"/>
          </p:cNvSpPr>
          <p:nvPr>
            <p:ph type="title"/>
          </p:nvPr>
        </p:nvSpPr>
        <p:spPr>
          <a:xfrm>
            <a:off x="1143000" y="533396"/>
            <a:ext cx="9905996" cy="13821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1E2E"/>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6"/>
          <p:cNvSpPr txBox="1">
            <a:spLocks noGrp="1"/>
          </p:cNvSpPr>
          <p:nvPr>
            <p:ph type="body" idx="1"/>
          </p:nvPr>
        </p:nvSpPr>
        <p:spPr>
          <a:xfrm>
            <a:off x="834956" y="2032665"/>
            <a:ext cx="4463003" cy="40674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20040" algn="l">
              <a:lnSpc>
                <a:spcPct val="100000"/>
              </a:lnSpc>
              <a:spcBef>
                <a:spcPts val="1000"/>
              </a:spcBef>
              <a:spcAft>
                <a:spcPts val="0"/>
              </a:spcAft>
              <a:buClr>
                <a:srgbClr val="001E2E"/>
              </a:buClr>
              <a:buSzPts val="1440"/>
              <a:buChar char="•"/>
              <a:defRPr sz="1800"/>
            </a:lvl2pPr>
            <a:lvl3pPr marL="1371600" lvl="2" indent="-320039" algn="l">
              <a:lnSpc>
                <a:spcPct val="100000"/>
              </a:lnSpc>
              <a:spcBef>
                <a:spcPts val="1000"/>
              </a:spcBef>
              <a:spcAft>
                <a:spcPts val="0"/>
              </a:spcAft>
              <a:buClr>
                <a:srgbClr val="001E2E"/>
              </a:buClr>
              <a:buSzPts val="1440"/>
              <a:buChar char="•"/>
              <a:defRPr/>
            </a:lvl3pPr>
            <a:lvl4pPr marL="1828800" lvl="3" indent="-320039" algn="l">
              <a:lnSpc>
                <a:spcPct val="100000"/>
              </a:lnSpc>
              <a:spcBef>
                <a:spcPts val="1000"/>
              </a:spcBef>
              <a:spcAft>
                <a:spcPts val="0"/>
              </a:spcAft>
              <a:buClr>
                <a:srgbClr val="001E2E"/>
              </a:buClr>
              <a:buSzPts val="1440"/>
              <a:buChar char="•"/>
              <a:defRPr sz="1800"/>
            </a:lvl4pPr>
            <a:lvl5pPr marL="2286000" lvl="4" indent="-320039" algn="l">
              <a:lnSpc>
                <a:spcPct val="100000"/>
              </a:lnSpc>
              <a:spcBef>
                <a:spcPts val="1000"/>
              </a:spcBef>
              <a:spcAft>
                <a:spcPts val="0"/>
              </a:spcAft>
              <a:buClr>
                <a:srgbClr val="001E2E"/>
              </a:buClr>
              <a:buSzPts val="144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6"/>
          <p:cNvSpPr txBox="1">
            <a:spLocks noGrp="1"/>
          </p:cNvSpPr>
          <p:nvPr>
            <p:ph type="body" idx="2"/>
          </p:nvPr>
        </p:nvSpPr>
        <p:spPr>
          <a:xfrm>
            <a:off x="6141723" y="2032665"/>
            <a:ext cx="5212080" cy="40674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20040" algn="l">
              <a:lnSpc>
                <a:spcPct val="100000"/>
              </a:lnSpc>
              <a:spcBef>
                <a:spcPts val="1000"/>
              </a:spcBef>
              <a:spcAft>
                <a:spcPts val="0"/>
              </a:spcAft>
              <a:buClr>
                <a:srgbClr val="001E2E"/>
              </a:buClr>
              <a:buSzPts val="1440"/>
              <a:buChar char="•"/>
              <a:defRPr sz="1800"/>
            </a:lvl2pPr>
            <a:lvl3pPr marL="1371600" lvl="2" indent="-320039" algn="l">
              <a:lnSpc>
                <a:spcPct val="100000"/>
              </a:lnSpc>
              <a:spcBef>
                <a:spcPts val="1000"/>
              </a:spcBef>
              <a:spcAft>
                <a:spcPts val="0"/>
              </a:spcAft>
              <a:buClr>
                <a:srgbClr val="001E2E"/>
              </a:buClr>
              <a:buSzPts val="1440"/>
              <a:buChar char="•"/>
              <a:defRPr/>
            </a:lvl3pPr>
            <a:lvl4pPr marL="1828800" lvl="3" indent="-320039" algn="l">
              <a:lnSpc>
                <a:spcPct val="100000"/>
              </a:lnSpc>
              <a:spcBef>
                <a:spcPts val="1000"/>
              </a:spcBef>
              <a:spcAft>
                <a:spcPts val="0"/>
              </a:spcAft>
              <a:buClr>
                <a:srgbClr val="001E2E"/>
              </a:buClr>
              <a:buSzPts val="1440"/>
              <a:buChar char="•"/>
              <a:defRPr sz="1800"/>
            </a:lvl4pPr>
            <a:lvl5pPr marL="2286000" lvl="4" indent="-320039" algn="l">
              <a:lnSpc>
                <a:spcPct val="100000"/>
              </a:lnSpc>
              <a:spcBef>
                <a:spcPts val="1000"/>
              </a:spcBef>
              <a:spcAft>
                <a:spcPts val="0"/>
              </a:spcAft>
              <a:buClr>
                <a:srgbClr val="001E2E"/>
              </a:buClr>
              <a:buSzPts val="144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6"/>
          <p:cNvSpPr txBox="1">
            <a:spLocks noGrp="1"/>
          </p:cNvSpPr>
          <p:nvPr>
            <p:ph type="dt" idx="10"/>
          </p:nvPr>
        </p:nvSpPr>
        <p:spPr>
          <a:xfrm>
            <a:off x="7337099" y="6398879"/>
            <a:ext cx="4193904" cy="365129"/>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001E2E"/>
              </a:buClr>
              <a:buSzPts val="1100"/>
              <a:buFont typeface="Open Sans Light"/>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6"/>
          <p:cNvSpPr txBox="1">
            <a:spLocks noGrp="1"/>
          </p:cNvSpPr>
          <p:nvPr>
            <p:ph type="ftr" idx="11"/>
          </p:nvPr>
        </p:nvSpPr>
        <p:spPr>
          <a:xfrm>
            <a:off x="154433" y="6398879"/>
            <a:ext cx="4497311" cy="3651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1E2E"/>
              </a:buClr>
              <a:buSzPts val="1200"/>
              <a:buFont typeface="Pla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6"/>
          <p:cNvSpPr txBox="1">
            <a:spLocks noGrp="1"/>
          </p:cNvSpPr>
          <p:nvPr>
            <p:ph type="sldNum" idx="12"/>
          </p:nvPr>
        </p:nvSpPr>
        <p:spPr>
          <a:xfrm>
            <a:off x="11602474" y="6398879"/>
            <a:ext cx="470888" cy="365129"/>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E2E"/>
              </a:buClr>
              <a:buSzPts val="1100"/>
              <a:buFont typeface="Open Sans Light"/>
              <a:buNone/>
              <a:defRPr/>
            </a:lvl1pPr>
            <a:lvl2pPr marL="0" marR="0" lvl="1" indent="0" algn="r">
              <a:lnSpc>
                <a:spcPct val="100000"/>
              </a:lnSpc>
              <a:spcBef>
                <a:spcPts val="0"/>
              </a:spcBef>
              <a:spcAft>
                <a:spcPts val="0"/>
              </a:spcAft>
              <a:buClr>
                <a:srgbClr val="001E2E"/>
              </a:buClr>
              <a:buSzPts val="1100"/>
              <a:buFont typeface="Open Sans Light"/>
              <a:buNone/>
              <a:defRPr/>
            </a:lvl2pPr>
            <a:lvl3pPr marL="0" marR="0" lvl="2" indent="0" algn="r">
              <a:lnSpc>
                <a:spcPct val="100000"/>
              </a:lnSpc>
              <a:spcBef>
                <a:spcPts val="0"/>
              </a:spcBef>
              <a:spcAft>
                <a:spcPts val="0"/>
              </a:spcAft>
              <a:buClr>
                <a:srgbClr val="001E2E"/>
              </a:buClr>
              <a:buSzPts val="1100"/>
              <a:buFont typeface="Open Sans Light"/>
              <a:buNone/>
              <a:defRPr/>
            </a:lvl3pPr>
            <a:lvl4pPr marL="0" marR="0" lvl="3" indent="0" algn="r">
              <a:lnSpc>
                <a:spcPct val="100000"/>
              </a:lnSpc>
              <a:spcBef>
                <a:spcPts val="0"/>
              </a:spcBef>
              <a:spcAft>
                <a:spcPts val="0"/>
              </a:spcAft>
              <a:buClr>
                <a:srgbClr val="001E2E"/>
              </a:buClr>
              <a:buSzPts val="1100"/>
              <a:buFont typeface="Open Sans Light"/>
              <a:buNone/>
              <a:defRPr/>
            </a:lvl4pPr>
            <a:lvl5pPr marL="0" marR="0" lvl="4" indent="0" algn="r">
              <a:lnSpc>
                <a:spcPct val="100000"/>
              </a:lnSpc>
              <a:spcBef>
                <a:spcPts val="0"/>
              </a:spcBef>
              <a:spcAft>
                <a:spcPts val="0"/>
              </a:spcAft>
              <a:buClr>
                <a:srgbClr val="001E2E"/>
              </a:buClr>
              <a:buSzPts val="1100"/>
              <a:buFont typeface="Open Sans Light"/>
              <a:buNone/>
              <a:defRPr/>
            </a:lvl5pPr>
            <a:lvl6pPr marL="0" marR="0" lvl="5" indent="0" algn="r">
              <a:lnSpc>
                <a:spcPct val="100000"/>
              </a:lnSpc>
              <a:spcBef>
                <a:spcPts val="0"/>
              </a:spcBef>
              <a:spcAft>
                <a:spcPts val="0"/>
              </a:spcAft>
              <a:buClr>
                <a:srgbClr val="001E2E"/>
              </a:buClr>
              <a:buSzPts val="1100"/>
              <a:buFont typeface="Open Sans Light"/>
              <a:buNone/>
              <a:defRPr/>
            </a:lvl6pPr>
            <a:lvl7pPr marL="0" marR="0" lvl="6" indent="0" algn="r">
              <a:lnSpc>
                <a:spcPct val="100000"/>
              </a:lnSpc>
              <a:spcBef>
                <a:spcPts val="0"/>
              </a:spcBef>
              <a:spcAft>
                <a:spcPts val="0"/>
              </a:spcAft>
              <a:buClr>
                <a:srgbClr val="001E2E"/>
              </a:buClr>
              <a:buSzPts val="1100"/>
              <a:buFont typeface="Open Sans Light"/>
              <a:buNone/>
              <a:defRPr/>
            </a:lvl7pPr>
            <a:lvl8pPr marL="0" marR="0" lvl="7" indent="0" algn="r">
              <a:lnSpc>
                <a:spcPct val="100000"/>
              </a:lnSpc>
              <a:spcBef>
                <a:spcPts val="0"/>
              </a:spcBef>
              <a:spcAft>
                <a:spcPts val="0"/>
              </a:spcAft>
              <a:buClr>
                <a:srgbClr val="001E2E"/>
              </a:buClr>
              <a:buSzPts val="1100"/>
              <a:buFont typeface="Open Sans Light"/>
              <a:buNone/>
              <a:defRPr/>
            </a:lvl8pPr>
            <a:lvl9pPr marL="0" marR="0" lvl="8" indent="0" algn="r">
              <a:lnSpc>
                <a:spcPct val="100000"/>
              </a:lnSpc>
              <a:spcBef>
                <a:spcPts val="0"/>
              </a:spcBef>
              <a:spcAft>
                <a:spcPts val="0"/>
              </a:spcAft>
              <a:buClr>
                <a:srgbClr val="001E2E"/>
              </a:buClr>
              <a:buSzPts val="1100"/>
              <a:buFont typeface="Open Sans Light"/>
              <a:buNone/>
              <a:defRPr/>
            </a:lvl9pPr>
          </a:lstStyle>
          <a:p>
            <a:pPr marL="0" lvl="0" indent="0" algn="r" rtl="0">
              <a:spcBef>
                <a:spcPts val="0"/>
              </a:spcBef>
              <a:spcAft>
                <a:spcPts val="0"/>
              </a:spcAft>
              <a:buNone/>
            </a:pPr>
            <a:fld id="{00000000-1234-1234-1234-123412341234}" type="slidenum">
              <a:rPr lang="ar-AE"/>
              <a:t>‹#›</a:t>
            </a:fld>
            <a:endParaRPr sz="1100" b="0" i="0" u="none" strike="noStrike" cap="none">
              <a:solidFill>
                <a:srgbClr val="001E2E"/>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308644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title + picture">
  <p:cSld name="Title + subtitle + picture">
    <p:spTree>
      <p:nvGrpSpPr>
        <p:cNvPr id="1" name="Shape 27"/>
        <p:cNvGrpSpPr/>
        <p:nvPr/>
      </p:nvGrpSpPr>
      <p:grpSpPr>
        <a:xfrm>
          <a:off x="0" y="0"/>
          <a:ext cx="0" cy="0"/>
          <a:chOff x="0" y="0"/>
          <a:chExt cx="0" cy="0"/>
        </a:xfrm>
      </p:grpSpPr>
    </p:spTree>
    <p:extLst>
      <p:ext uri="{BB962C8B-B14F-4D97-AF65-F5344CB8AC3E}">
        <p14:creationId xmlns:p14="http://schemas.microsoft.com/office/powerpoint/2010/main" val="2373653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28"/>
        <p:cNvGrpSpPr/>
        <p:nvPr/>
      </p:nvGrpSpPr>
      <p:grpSpPr>
        <a:xfrm>
          <a:off x="0" y="0"/>
          <a:ext cx="0" cy="0"/>
          <a:chOff x="0" y="0"/>
          <a:chExt cx="0" cy="0"/>
        </a:xfrm>
      </p:grpSpPr>
    </p:spTree>
    <p:extLst>
      <p:ext uri="{BB962C8B-B14F-4D97-AF65-F5344CB8AC3E}">
        <p14:creationId xmlns:p14="http://schemas.microsoft.com/office/powerpoint/2010/main" val="2386595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2">
  <p:cSld name="Two Content 2">
    <p:spTree>
      <p:nvGrpSpPr>
        <p:cNvPr id="1" name="Shape 36"/>
        <p:cNvGrpSpPr/>
        <p:nvPr/>
      </p:nvGrpSpPr>
      <p:grpSpPr>
        <a:xfrm>
          <a:off x="0" y="0"/>
          <a:ext cx="0" cy="0"/>
          <a:chOff x="0" y="0"/>
          <a:chExt cx="0" cy="0"/>
        </a:xfrm>
      </p:grpSpPr>
      <p:sp>
        <p:nvSpPr>
          <p:cNvPr id="37" name="Google Shape;37;p27"/>
          <p:cNvSpPr txBox="1">
            <a:spLocks noGrp="1"/>
          </p:cNvSpPr>
          <p:nvPr>
            <p:ph type="title"/>
          </p:nvPr>
        </p:nvSpPr>
        <p:spPr>
          <a:xfrm>
            <a:off x="1143000" y="533396"/>
            <a:ext cx="9905996" cy="13821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1E2E"/>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7"/>
          <p:cNvSpPr txBox="1">
            <a:spLocks noGrp="1"/>
          </p:cNvSpPr>
          <p:nvPr>
            <p:ph type="body" idx="1"/>
          </p:nvPr>
        </p:nvSpPr>
        <p:spPr>
          <a:xfrm>
            <a:off x="838203" y="2078961"/>
            <a:ext cx="3435629" cy="406748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rgbClr val="001E2E"/>
              </a:buClr>
              <a:buSzPts val="1440"/>
              <a:buFont typeface="Play"/>
              <a:buAutoNum type="arabicPeriod"/>
              <a:defRPr sz="1800"/>
            </a:lvl1pPr>
            <a:lvl2pPr marL="914400" lvl="1" indent="-320040" algn="l">
              <a:lnSpc>
                <a:spcPct val="100000"/>
              </a:lnSpc>
              <a:spcBef>
                <a:spcPts val="1000"/>
              </a:spcBef>
              <a:spcAft>
                <a:spcPts val="0"/>
              </a:spcAft>
              <a:buClr>
                <a:srgbClr val="001E2E"/>
              </a:buClr>
              <a:buSzPts val="1440"/>
              <a:buFont typeface="Play"/>
              <a:buAutoNum type="alphaLcPeriod"/>
              <a:defRPr sz="1800"/>
            </a:lvl2pPr>
            <a:lvl3pPr marL="1371600" lvl="2" indent="-320039" algn="l">
              <a:lnSpc>
                <a:spcPct val="100000"/>
              </a:lnSpc>
              <a:spcBef>
                <a:spcPts val="1000"/>
              </a:spcBef>
              <a:spcAft>
                <a:spcPts val="0"/>
              </a:spcAft>
              <a:buClr>
                <a:srgbClr val="001E2E"/>
              </a:buClr>
              <a:buSzPts val="1440"/>
              <a:buFont typeface="Play"/>
              <a:buAutoNum type="arabicParenR"/>
              <a:defRPr/>
            </a:lvl3pPr>
            <a:lvl4pPr marL="1828800" lvl="3" indent="-320039" algn="l">
              <a:lnSpc>
                <a:spcPct val="100000"/>
              </a:lnSpc>
              <a:spcBef>
                <a:spcPts val="1000"/>
              </a:spcBef>
              <a:spcAft>
                <a:spcPts val="0"/>
              </a:spcAft>
              <a:buClr>
                <a:srgbClr val="001E2E"/>
              </a:buClr>
              <a:buSzPts val="1440"/>
              <a:buFont typeface="Play"/>
              <a:buAutoNum type="alphaLcParenR"/>
              <a:defRPr sz="1800"/>
            </a:lvl4pPr>
            <a:lvl5pPr marL="2286000" lvl="4" indent="-320039" algn="l">
              <a:lnSpc>
                <a:spcPct val="100000"/>
              </a:lnSpc>
              <a:spcBef>
                <a:spcPts val="1000"/>
              </a:spcBef>
              <a:spcAft>
                <a:spcPts val="0"/>
              </a:spcAft>
              <a:buClr>
                <a:srgbClr val="001E2E"/>
              </a:buClr>
              <a:buSzPts val="1440"/>
              <a:buFont typeface="Play"/>
              <a:buAutoNum type="romanLcPeriod"/>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7"/>
          <p:cNvSpPr txBox="1">
            <a:spLocks noGrp="1"/>
          </p:cNvSpPr>
          <p:nvPr>
            <p:ph type="body" idx="2"/>
          </p:nvPr>
        </p:nvSpPr>
        <p:spPr>
          <a:xfrm>
            <a:off x="4965539" y="2087319"/>
            <a:ext cx="6007260" cy="40674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20040" algn="l">
              <a:lnSpc>
                <a:spcPct val="100000"/>
              </a:lnSpc>
              <a:spcBef>
                <a:spcPts val="1000"/>
              </a:spcBef>
              <a:spcAft>
                <a:spcPts val="0"/>
              </a:spcAft>
              <a:buClr>
                <a:srgbClr val="001E2E"/>
              </a:buClr>
              <a:buSzPts val="1440"/>
              <a:buChar char="•"/>
              <a:defRPr sz="1800"/>
            </a:lvl2pPr>
            <a:lvl3pPr marL="1371600" lvl="2" indent="-320039" algn="l">
              <a:lnSpc>
                <a:spcPct val="100000"/>
              </a:lnSpc>
              <a:spcBef>
                <a:spcPts val="1000"/>
              </a:spcBef>
              <a:spcAft>
                <a:spcPts val="0"/>
              </a:spcAft>
              <a:buClr>
                <a:srgbClr val="001E2E"/>
              </a:buClr>
              <a:buSzPts val="1440"/>
              <a:buChar char="•"/>
              <a:defRPr/>
            </a:lvl3pPr>
            <a:lvl4pPr marL="1828800" lvl="3" indent="-320039" algn="l">
              <a:lnSpc>
                <a:spcPct val="100000"/>
              </a:lnSpc>
              <a:spcBef>
                <a:spcPts val="1000"/>
              </a:spcBef>
              <a:spcAft>
                <a:spcPts val="0"/>
              </a:spcAft>
              <a:buClr>
                <a:srgbClr val="001E2E"/>
              </a:buClr>
              <a:buSzPts val="1440"/>
              <a:buChar char="•"/>
              <a:defRPr sz="1800"/>
            </a:lvl4pPr>
            <a:lvl5pPr marL="2286000" lvl="4" indent="-320039" algn="l">
              <a:lnSpc>
                <a:spcPct val="100000"/>
              </a:lnSpc>
              <a:spcBef>
                <a:spcPts val="1000"/>
              </a:spcBef>
              <a:spcAft>
                <a:spcPts val="0"/>
              </a:spcAft>
              <a:buClr>
                <a:srgbClr val="001E2E"/>
              </a:buClr>
              <a:buSzPts val="144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7"/>
          <p:cNvSpPr txBox="1">
            <a:spLocks noGrp="1"/>
          </p:cNvSpPr>
          <p:nvPr>
            <p:ph type="dt" idx="10"/>
          </p:nvPr>
        </p:nvSpPr>
        <p:spPr>
          <a:xfrm>
            <a:off x="7337099" y="6398879"/>
            <a:ext cx="4193904" cy="365129"/>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001E2E"/>
              </a:buClr>
              <a:buSzPts val="1100"/>
              <a:buFont typeface="Open Sans Light"/>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ftr" idx="11"/>
          </p:nvPr>
        </p:nvSpPr>
        <p:spPr>
          <a:xfrm>
            <a:off x="154433" y="6398879"/>
            <a:ext cx="4497311" cy="3651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1E2E"/>
              </a:buClr>
              <a:buSzPts val="1200"/>
              <a:buFont typeface="Pla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7"/>
          <p:cNvSpPr txBox="1">
            <a:spLocks noGrp="1"/>
          </p:cNvSpPr>
          <p:nvPr>
            <p:ph type="sldNum" idx="12"/>
          </p:nvPr>
        </p:nvSpPr>
        <p:spPr>
          <a:xfrm>
            <a:off x="11602474" y="6398879"/>
            <a:ext cx="470888" cy="365129"/>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E2E"/>
              </a:buClr>
              <a:buSzPts val="1100"/>
              <a:buFont typeface="Open Sans Light"/>
              <a:buNone/>
              <a:defRPr/>
            </a:lvl1pPr>
            <a:lvl2pPr marL="0" marR="0" lvl="1" indent="0" algn="r">
              <a:lnSpc>
                <a:spcPct val="100000"/>
              </a:lnSpc>
              <a:spcBef>
                <a:spcPts val="0"/>
              </a:spcBef>
              <a:spcAft>
                <a:spcPts val="0"/>
              </a:spcAft>
              <a:buClr>
                <a:srgbClr val="001E2E"/>
              </a:buClr>
              <a:buSzPts val="1100"/>
              <a:buFont typeface="Open Sans Light"/>
              <a:buNone/>
              <a:defRPr/>
            </a:lvl2pPr>
            <a:lvl3pPr marL="0" marR="0" lvl="2" indent="0" algn="r">
              <a:lnSpc>
                <a:spcPct val="100000"/>
              </a:lnSpc>
              <a:spcBef>
                <a:spcPts val="0"/>
              </a:spcBef>
              <a:spcAft>
                <a:spcPts val="0"/>
              </a:spcAft>
              <a:buClr>
                <a:srgbClr val="001E2E"/>
              </a:buClr>
              <a:buSzPts val="1100"/>
              <a:buFont typeface="Open Sans Light"/>
              <a:buNone/>
              <a:defRPr/>
            </a:lvl3pPr>
            <a:lvl4pPr marL="0" marR="0" lvl="3" indent="0" algn="r">
              <a:lnSpc>
                <a:spcPct val="100000"/>
              </a:lnSpc>
              <a:spcBef>
                <a:spcPts val="0"/>
              </a:spcBef>
              <a:spcAft>
                <a:spcPts val="0"/>
              </a:spcAft>
              <a:buClr>
                <a:srgbClr val="001E2E"/>
              </a:buClr>
              <a:buSzPts val="1100"/>
              <a:buFont typeface="Open Sans Light"/>
              <a:buNone/>
              <a:defRPr/>
            </a:lvl4pPr>
            <a:lvl5pPr marL="0" marR="0" lvl="4" indent="0" algn="r">
              <a:lnSpc>
                <a:spcPct val="100000"/>
              </a:lnSpc>
              <a:spcBef>
                <a:spcPts val="0"/>
              </a:spcBef>
              <a:spcAft>
                <a:spcPts val="0"/>
              </a:spcAft>
              <a:buClr>
                <a:srgbClr val="001E2E"/>
              </a:buClr>
              <a:buSzPts val="1100"/>
              <a:buFont typeface="Open Sans Light"/>
              <a:buNone/>
              <a:defRPr/>
            </a:lvl5pPr>
            <a:lvl6pPr marL="0" marR="0" lvl="5" indent="0" algn="r">
              <a:lnSpc>
                <a:spcPct val="100000"/>
              </a:lnSpc>
              <a:spcBef>
                <a:spcPts val="0"/>
              </a:spcBef>
              <a:spcAft>
                <a:spcPts val="0"/>
              </a:spcAft>
              <a:buClr>
                <a:srgbClr val="001E2E"/>
              </a:buClr>
              <a:buSzPts val="1100"/>
              <a:buFont typeface="Open Sans Light"/>
              <a:buNone/>
              <a:defRPr/>
            </a:lvl6pPr>
            <a:lvl7pPr marL="0" marR="0" lvl="6" indent="0" algn="r">
              <a:lnSpc>
                <a:spcPct val="100000"/>
              </a:lnSpc>
              <a:spcBef>
                <a:spcPts val="0"/>
              </a:spcBef>
              <a:spcAft>
                <a:spcPts val="0"/>
              </a:spcAft>
              <a:buClr>
                <a:srgbClr val="001E2E"/>
              </a:buClr>
              <a:buSzPts val="1100"/>
              <a:buFont typeface="Open Sans Light"/>
              <a:buNone/>
              <a:defRPr/>
            </a:lvl7pPr>
            <a:lvl8pPr marL="0" marR="0" lvl="7" indent="0" algn="r">
              <a:lnSpc>
                <a:spcPct val="100000"/>
              </a:lnSpc>
              <a:spcBef>
                <a:spcPts val="0"/>
              </a:spcBef>
              <a:spcAft>
                <a:spcPts val="0"/>
              </a:spcAft>
              <a:buClr>
                <a:srgbClr val="001E2E"/>
              </a:buClr>
              <a:buSzPts val="1100"/>
              <a:buFont typeface="Open Sans Light"/>
              <a:buNone/>
              <a:defRPr/>
            </a:lvl8pPr>
            <a:lvl9pPr marL="0" marR="0" lvl="8" indent="0" algn="r">
              <a:lnSpc>
                <a:spcPct val="100000"/>
              </a:lnSpc>
              <a:spcBef>
                <a:spcPts val="0"/>
              </a:spcBef>
              <a:spcAft>
                <a:spcPts val="0"/>
              </a:spcAft>
              <a:buClr>
                <a:srgbClr val="001E2E"/>
              </a:buClr>
              <a:buSzPts val="1100"/>
              <a:buFont typeface="Open Sans Light"/>
              <a:buNone/>
              <a:defRPr/>
            </a:lvl9pPr>
          </a:lstStyle>
          <a:p>
            <a:pPr marL="0" lvl="0" indent="0" algn="r" rtl="0">
              <a:spcBef>
                <a:spcPts val="0"/>
              </a:spcBef>
              <a:spcAft>
                <a:spcPts val="0"/>
              </a:spcAft>
              <a:buNone/>
            </a:pPr>
            <a:fld id="{00000000-1234-1234-1234-123412341234}" type="slidenum">
              <a:rPr lang="ar-AE"/>
              <a:t>‹#›</a:t>
            </a:fld>
            <a:endParaRPr sz="1100" b="0" i="0" u="none" strike="noStrike" cap="none">
              <a:solidFill>
                <a:srgbClr val="001E2E"/>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781731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 table">
  <p:cSld name="Content + table">
    <p:spTree>
      <p:nvGrpSpPr>
        <p:cNvPr id="1" name="Shape 43"/>
        <p:cNvGrpSpPr/>
        <p:nvPr/>
      </p:nvGrpSpPr>
      <p:grpSpPr>
        <a:xfrm>
          <a:off x="0" y="0"/>
          <a:ext cx="0" cy="0"/>
          <a:chOff x="0" y="0"/>
          <a:chExt cx="0" cy="0"/>
        </a:xfrm>
      </p:grpSpPr>
      <p:sp>
        <p:nvSpPr>
          <p:cNvPr id="44" name="Google Shape;44;p28"/>
          <p:cNvSpPr txBox="1">
            <a:spLocks noGrp="1"/>
          </p:cNvSpPr>
          <p:nvPr>
            <p:ph type="title"/>
          </p:nvPr>
        </p:nvSpPr>
        <p:spPr>
          <a:xfrm>
            <a:off x="838203" y="365129"/>
            <a:ext cx="10330406" cy="132555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1E2E"/>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8"/>
          <p:cNvSpPr txBox="1">
            <a:spLocks noGrp="1"/>
          </p:cNvSpPr>
          <p:nvPr>
            <p:ph type="body" idx="1"/>
          </p:nvPr>
        </p:nvSpPr>
        <p:spPr>
          <a:xfrm>
            <a:off x="838203" y="2137062"/>
            <a:ext cx="2816352" cy="398624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09880" algn="l">
              <a:lnSpc>
                <a:spcPct val="100000"/>
              </a:lnSpc>
              <a:spcBef>
                <a:spcPts val="1000"/>
              </a:spcBef>
              <a:spcAft>
                <a:spcPts val="0"/>
              </a:spcAft>
              <a:buClr>
                <a:srgbClr val="001E2E"/>
              </a:buClr>
              <a:buSzPts val="1280"/>
              <a:buChar char="•"/>
              <a:defRPr sz="1600"/>
            </a:lvl2pPr>
            <a:lvl3pPr marL="1371600" lvl="2" indent="-299719" algn="l">
              <a:lnSpc>
                <a:spcPct val="100000"/>
              </a:lnSpc>
              <a:spcBef>
                <a:spcPts val="1000"/>
              </a:spcBef>
              <a:spcAft>
                <a:spcPts val="0"/>
              </a:spcAft>
              <a:buClr>
                <a:srgbClr val="001E2E"/>
              </a:buClr>
              <a:buSzPts val="1120"/>
              <a:buChar char="•"/>
              <a:defRPr sz="1400"/>
            </a:lvl3pPr>
            <a:lvl4pPr marL="1828800" lvl="3" indent="-289560" algn="l">
              <a:lnSpc>
                <a:spcPct val="100000"/>
              </a:lnSpc>
              <a:spcBef>
                <a:spcPts val="1000"/>
              </a:spcBef>
              <a:spcAft>
                <a:spcPts val="0"/>
              </a:spcAft>
              <a:buClr>
                <a:srgbClr val="001E2E"/>
              </a:buClr>
              <a:buSzPts val="960"/>
              <a:buChar char="•"/>
              <a:defRPr sz="1200"/>
            </a:lvl4pPr>
            <a:lvl5pPr marL="2286000" lvl="4" indent="-289560" algn="l">
              <a:lnSpc>
                <a:spcPct val="100000"/>
              </a:lnSpc>
              <a:spcBef>
                <a:spcPts val="1000"/>
              </a:spcBef>
              <a:spcAft>
                <a:spcPts val="0"/>
              </a:spcAft>
              <a:buClr>
                <a:srgbClr val="001E2E"/>
              </a:buClr>
              <a:buSzPts val="96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8"/>
          <p:cNvSpPr txBox="1">
            <a:spLocks noGrp="1"/>
          </p:cNvSpPr>
          <p:nvPr>
            <p:ph type="dt" idx="10"/>
          </p:nvPr>
        </p:nvSpPr>
        <p:spPr>
          <a:xfrm>
            <a:off x="7337099" y="6398879"/>
            <a:ext cx="4193904" cy="365129"/>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001E2E"/>
              </a:buClr>
              <a:buSzPts val="1100"/>
              <a:buFont typeface="Open Sans Light"/>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154433" y="6398879"/>
            <a:ext cx="4497311" cy="3651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1E2E"/>
              </a:buClr>
              <a:buSzPts val="1200"/>
              <a:buFont typeface="Pla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11602474" y="6398879"/>
            <a:ext cx="470888" cy="365129"/>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E2E"/>
              </a:buClr>
              <a:buSzPts val="1100"/>
              <a:buFont typeface="Open Sans Light"/>
              <a:buNone/>
              <a:defRPr/>
            </a:lvl1pPr>
            <a:lvl2pPr marL="0" marR="0" lvl="1" indent="0" algn="r">
              <a:lnSpc>
                <a:spcPct val="100000"/>
              </a:lnSpc>
              <a:spcBef>
                <a:spcPts val="0"/>
              </a:spcBef>
              <a:spcAft>
                <a:spcPts val="0"/>
              </a:spcAft>
              <a:buClr>
                <a:srgbClr val="001E2E"/>
              </a:buClr>
              <a:buSzPts val="1100"/>
              <a:buFont typeface="Open Sans Light"/>
              <a:buNone/>
              <a:defRPr/>
            </a:lvl2pPr>
            <a:lvl3pPr marL="0" marR="0" lvl="2" indent="0" algn="r">
              <a:lnSpc>
                <a:spcPct val="100000"/>
              </a:lnSpc>
              <a:spcBef>
                <a:spcPts val="0"/>
              </a:spcBef>
              <a:spcAft>
                <a:spcPts val="0"/>
              </a:spcAft>
              <a:buClr>
                <a:srgbClr val="001E2E"/>
              </a:buClr>
              <a:buSzPts val="1100"/>
              <a:buFont typeface="Open Sans Light"/>
              <a:buNone/>
              <a:defRPr/>
            </a:lvl3pPr>
            <a:lvl4pPr marL="0" marR="0" lvl="3" indent="0" algn="r">
              <a:lnSpc>
                <a:spcPct val="100000"/>
              </a:lnSpc>
              <a:spcBef>
                <a:spcPts val="0"/>
              </a:spcBef>
              <a:spcAft>
                <a:spcPts val="0"/>
              </a:spcAft>
              <a:buClr>
                <a:srgbClr val="001E2E"/>
              </a:buClr>
              <a:buSzPts val="1100"/>
              <a:buFont typeface="Open Sans Light"/>
              <a:buNone/>
              <a:defRPr/>
            </a:lvl4pPr>
            <a:lvl5pPr marL="0" marR="0" lvl="4" indent="0" algn="r">
              <a:lnSpc>
                <a:spcPct val="100000"/>
              </a:lnSpc>
              <a:spcBef>
                <a:spcPts val="0"/>
              </a:spcBef>
              <a:spcAft>
                <a:spcPts val="0"/>
              </a:spcAft>
              <a:buClr>
                <a:srgbClr val="001E2E"/>
              </a:buClr>
              <a:buSzPts val="1100"/>
              <a:buFont typeface="Open Sans Light"/>
              <a:buNone/>
              <a:defRPr/>
            </a:lvl5pPr>
            <a:lvl6pPr marL="0" marR="0" lvl="5" indent="0" algn="r">
              <a:lnSpc>
                <a:spcPct val="100000"/>
              </a:lnSpc>
              <a:spcBef>
                <a:spcPts val="0"/>
              </a:spcBef>
              <a:spcAft>
                <a:spcPts val="0"/>
              </a:spcAft>
              <a:buClr>
                <a:srgbClr val="001E2E"/>
              </a:buClr>
              <a:buSzPts val="1100"/>
              <a:buFont typeface="Open Sans Light"/>
              <a:buNone/>
              <a:defRPr/>
            </a:lvl6pPr>
            <a:lvl7pPr marL="0" marR="0" lvl="6" indent="0" algn="r">
              <a:lnSpc>
                <a:spcPct val="100000"/>
              </a:lnSpc>
              <a:spcBef>
                <a:spcPts val="0"/>
              </a:spcBef>
              <a:spcAft>
                <a:spcPts val="0"/>
              </a:spcAft>
              <a:buClr>
                <a:srgbClr val="001E2E"/>
              </a:buClr>
              <a:buSzPts val="1100"/>
              <a:buFont typeface="Open Sans Light"/>
              <a:buNone/>
              <a:defRPr/>
            </a:lvl7pPr>
            <a:lvl8pPr marL="0" marR="0" lvl="7" indent="0" algn="r">
              <a:lnSpc>
                <a:spcPct val="100000"/>
              </a:lnSpc>
              <a:spcBef>
                <a:spcPts val="0"/>
              </a:spcBef>
              <a:spcAft>
                <a:spcPts val="0"/>
              </a:spcAft>
              <a:buClr>
                <a:srgbClr val="001E2E"/>
              </a:buClr>
              <a:buSzPts val="1100"/>
              <a:buFont typeface="Open Sans Light"/>
              <a:buNone/>
              <a:defRPr/>
            </a:lvl8pPr>
            <a:lvl9pPr marL="0" marR="0" lvl="8" indent="0" algn="r">
              <a:lnSpc>
                <a:spcPct val="100000"/>
              </a:lnSpc>
              <a:spcBef>
                <a:spcPts val="0"/>
              </a:spcBef>
              <a:spcAft>
                <a:spcPts val="0"/>
              </a:spcAft>
              <a:buClr>
                <a:srgbClr val="001E2E"/>
              </a:buClr>
              <a:buSzPts val="1100"/>
              <a:buFont typeface="Open Sans Light"/>
              <a:buNone/>
              <a:defRPr/>
            </a:lvl9pPr>
          </a:lstStyle>
          <a:p>
            <a:pPr marL="0" lvl="0" indent="0" algn="r" rtl="0">
              <a:spcBef>
                <a:spcPts val="0"/>
              </a:spcBef>
              <a:spcAft>
                <a:spcPts val="0"/>
              </a:spcAft>
              <a:buNone/>
            </a:pPr>
            <a:fld id="{00000000-1234-1234-1234-123412341234}" type="slidenum">
              <a:rPr lang="ar-AE"/>
              <a:t>‹#›</a:t>
            </a:fld>
            <a:endParaRPr sz="1100" b="0" i="0" u="none" strike="noStrike" cap="none">
              <a:solidFill>
                <a:srgbClr val="001E2E"/>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674900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7AB4F-0746-2B7D-1AB9-2C00F347A5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1D318-9E57-8074-40BB-80E2DFD23C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DDDB2-6BA5-0325-7C21-6B9EE63A59F8}"/>
              </a:ext>
            </a:extLst>
          </p:cNvPr>
          <p:cNvSpPr>
            <a:spLocks noGrp="1"/>
          </p:cNvSpPr>
          <p:nvPr>
            <p:ph type="dt" sz="half" idx="10"/>
          </p:nvPr>
        </p:nvSpPr>
        <p:spPr/>
        <p:txBody>
          <a:bodyPr/>
          <a:lstStyle/>
          <a:p>
            <a:fld id="{3C799044-DCB5-4444-BC52-1815F36AE1CF}" type="datetimeFigureOut">
              <a:rPr lang="en-US" smtClean="0"/>
              <a:t>11/16/2025</a:t>
            </a:fld>
            <a:endParaRPr lang="en-US"/>
          </a:p>
        </p:txBody>
      </p:sp>
      <p:sp>
        <p:nvSpPr>
          <p:cNvPr id="5" name="Footer Placeholder 4">
            <a:extLst>
              <a:ext uri="{FF2B5EF4-FFF2-40B4-BE49-F238E27FC236}">
                <a16:creationId xmlns:a16="http://schemas.microsoft.com/office/drawing/2014/main" id="{5AEA59D4-8536-83BE-55D8-B61D2194A8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3DC64-D600-B2FF-7F10-2D612FCEE9C3}"/>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2773207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14878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BB09-41B0-A270-495C-1237422359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0CC0CB-8CAB-0563-794C-55F62DBF43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E937F4-77AF-6CEA-1800-5FB4E1F8AE55}"/>
              </a:ext>
            </a:extLst>
          </p:cNvPr>
          <p:cNvSpPr>
            <a:spLocks noGrp="1"/>
          </p:cNvSpPr>
          <p:nvPr>
            <p:ph type="dt" sz="half" idx="10"/>
          </p:nvPr>
        </p:nvSpPr>
        <p:spPr/>
        <p:txBody>
          <a:bodyPr/>
          <a:lstStyle/>
          <a:p>
            <a:fld id="{3C799044-DCB5-4444-BC52-1815F36AE1CF}" type="datetimeFigureOut">
              <a:rPr lang="en-US" smtClean="0"/>
              <a:t>11/16/2025</a:t>
            </a:fld>
            <a:endParaRPr lang="en-US"/>
          </a:p>
        </p:txBody>
      </p:sp>
      <p:sp>
        <p:nvSpPr>
          <p:cNvPr id="5" name="Footer Placeholder 4">
            <a:extLst>
              <a:ext uri="{FF2B5EF4-FFF2-40B4-BE49-F238E27FC236}">
                <a16:creationId xmlns:a16="http://schemas.microsoft.com/office/drawing/2014/main" id="{AE0925EB-37A4-63E1-6842-7CC47CCF9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BBE94-C72B-A60F-D8C1-E49572DB6B67}"/>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10120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89BE-6EB8-2981-7997-F81BCA3CA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4809F-DBFF-83EC-3438-94B2E101B1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09E79D-E065-1C1B-BFFD-D8C9FE8489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FCC8F5-5D71-6F50-E60A-FF36CAB79FAF}"/>
              </a:ext>
            </a:extLst>
          </p:cNvPr>
          <p:cNvSpPr>
            <a:spLocks noGrp="1"/>
          </p:cNvSpPr>
          <p:nvPr>
            <p:ph type="dt" sz="half" idx="10"/>
          </p:nvPr>
        </p:nvSpPr>
        <p:spPr/>
        <p:txBody>
          <a:bodyPr/>
          <a:lstStyle/>
          <a:p>
            <a:fld id="{3C799044-DCB5-4444-BC52-1815F36AE1CF}" type="datetimeFigureOut">
              <a:rPr lang="en-US" smtClean="0"/>
              <a:t>11/16/2025</a:t>
            </a:fld>
            <a:endParaRPr lang="en-US"/>
          </a:p>
        </p:txBody>
      </p:sp>
      <p:sp>
        <p:nvSpPr>
          <p:cNvPr id="6" name="Footer Placeholder 5">
            <a:extLst>
              <a:ext uri="{FF2B5EF4-FFF2-40B4-BE49-F238E27FC236}">
                <a16:creationId xmlns:a16="http://schemas.microsoft.com/office/drawing/2014/main" id="{1A19A881-B02C-5496-EF14-A0FBC3708D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D65EC-F631-A9BE-50B7-368EF1955BE2}"/>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49902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C782-4A17-F3B9-505D-9B26F004C5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3DB736-13B8-D66A-09B8-93BFFDA54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737A83-D793-C083-C949-B4E8DB81C8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AD9C35-AFAB-D86E-EE52-0F8CC7C15E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713340-F778-7ECB-ACB0-25B2E60411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36F17-E41C-1C09-24B1-EF7DC8EF88B6}"/>
              </a:ext>
            </a:extLst>
          </p:cNvPr>
          <p:cNvSpPr>
            <a:spLocks noGrp="1"/>
          </p:cNvSpPr>
          <p:nvPr>
            <p:ph type="dt" sz="half" idx="10"/>
          </p:nvPr>
        </p:nvSpPr>
        <p:spPr/>
        <p:txBody>
          <a:bodyPr/>
          <a:lstStyle/>
          <a:p>
            <a:fld id="{3C799044-DCB5-4444-BC52-1815F36AE1CF}" type="datetimeFigureOut">
              <a:rPr lang="en-US" smtClean="0"/>
              <a:t>11/16/2025</a:t>
            </a:fld>
            <a:endParaRPr lang="en-US"/>
          </a:p>
        </p:txBody>
      </p:sp>
      <p:sp>
        <p:nvSpPr>
          <p:cNvPr id="8" name="Footer Placeholder 7">
            <a:extLst>
              <a:ext uri="{FF2B5EF4-FFF2-40B4-BE49-F238E27FC236}">
                <a16:creationId xmlns:a16="http://schemas.microsoft.com/office/drawing/2014/main" id="{DBA875FD-0D60-C0E1-750E-3BDEDAEDC9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0AF16A-AAD2-2F8C-47AE-38DAED4EDD39}"/>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93518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FF6ED-9764-8A7C-853D-6E6E447910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5F6D03-C6A4-3E58-6096-975779EBB7EF}"/>
              </a:ext>
            </a:extLst>
          </p:cNvPr>
          <p:cNvSpPr>
            <a:spLocks noGrp="1"/>
          </p:cNvSpPr>
          <p:nvPr>
            <p:ph type="dt" sz="half" idx="10"/>
          </p:nvPr>
        </p:nvSpPr>
        <p:spPr/>
        <p:txBody>
          <a:bodyPr/>
          <a:lstStyle/>
          <a:p>
            <a:fld id="{3C799044-DCB5-4444-BC52-1815F36AE1CF}" type="datetimeFigureOut">
              <a:rPr lang="en-US" smtClean="0"/>
              <a:t>11/16/2025</a:t>
            </a:fld>
            <a:endParaRPr lang="en-US"/>
          </a:p>
        </p:txBody>
      </p:sp>
      <p:sp>
        <p:nvSpPr>
          <p:cNvPr id="4" name="Footer Placeholder 3">
            <a:extLst>
              <a:ext uri="{FF2B5EF4-FFF2-40B4-BE49-F238E27FC236}">
                <a16:creationId xmlns:a16="http://schemas.microsoft.com/office/drawing/2014/main" id="{8C57F280-EA9B-62AA-5BB9-3084927980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C2C181-B3B1-AB27-3C03-A000CFB7D4C5}"/>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3908612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9B30-7757-60DA-500D-B12B4E15939D}"/>
              </a:ext>
            </a:extLst>
          </p:cNvPr>
          <p:cNvSpPr>
            <a:spLocks noGrp="1"/>
          </p:cNvSpPr>
          <p:nvPr>
            <p:ph type="dt" sz="half" idx="10"/>
          </p:nvPr>
        </p:nvSpPr>
        <p:spPr/>
        <p:txBody>
          <a:bodyPr/>
          <a:lstStyle/>
          <a:p>
            <a:fld id="{3C799044-DCB5-4444-BC52-1815F36AE1CF}" type="datetimeFigureOut">
              <a:rPr lang="en-US" smtClean="0"/>
              <a:t>11/16/2025</a:t>
            </a:fld>
            <a:endParaRPr lang="en-US"/>
          </a:p>
        </p:txBody>
      </p:sp>
      <p:sp>
        <p:nvSpPr>
          <p:cNvPr id="3" name="Footer Placeholder 2">
            <a:extLst>
              <a:ext uri="{FF2B5EF4-FFF2-40B4-BE49-F238E27FC236}">
                <a16:creationId xmlns:a16="http://schemas.microsoft.com/office/drawing/2014/main" id="{A1CBEDCB-D8D1-FF6D-A03C-D22E1F8E12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15F245-3C3A-C5E7-72B9-8923418720BC}"/>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3734463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3CCE-182C-3023-99A9-74465E80E0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2315C9-CFB0-5D0B-1EC9-4C4293505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0D126E-3B75-FB8B-A825-B88A7CB873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8D8EC5-C1CC-549C-F8FB-F132624B0D06}"/>
              </a:ext>
            </a:extLst>
          </p:cNvPr>
          <p:cNvSpPr>
            <a:spLocks noGrp="1"/>
          </p:cNvSpPr>
          <p:nvPr>
            <p:ph type="dt" sz="half" idx="10"/>
          </p:nvPr>
        </p:nvSpPr>
        <p:spPr/>
        <p:txBody>
          <a:bodyPr/>
          <a:lstStyle/>
          <a:p>
            <a:fld id="{3C799044-DCB5-4444-BC52-1815F36AE1CF}" type="datetimeFigureOut">
              <a:rPr lang="en-US" smtClean="0"/>
              <a:t>11/16/2025</a:t>
            </a:fld>
            <a:endParaRPr lang="en-US"/>
          </a:p>
        </p:txBody>
      </p:sp>
      <p:sp>
        <p:nvSpPr>
          <p:cNvPr id="6" name="Footer Placeholder 5">
            <a:extLst>
              <a:ext uri="{FF2B5EF4-FFF2-40B4-BE49-F238E27FC236}">
                <a16:creationId xmlns:a16="http://schemas.microsoft.com/office/drawing/2014/main" id="{D3380685-3D9B-005B-6A47-77BDA5828D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187D0-C56D-E4DF-5135-EC60922F9B92}"/>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2057206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7262-545E-181B-1CD2-12255C925A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2C97E1-48E1-9C61-13F2-DA7EB6B322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4D6981-B9C3-D4B3-DB75-73F56CE23E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403FD3-FAEF-7202-122B-D329CE781179}"/>
              </a:ext>
            </a:extLst>
          </p:cNvPr>
          <p:cNvSpPr>
            <a:spLocks noGrp="1"/>
          </p:cNvSpPr>
          <p:nvPr>
            <p:ph type="dt" sz="half" idx="10"/>
          </p:nvPr>
        </p:nvSpPr>
        <p:spPr/>
        <p:txBody>
          <a:bodyPr/>
          <a:lstStyle/>
          <a:p>
            <a:fld id="{3C799044-DCB5-4444-BC52-1815F36AE1CF}" type="datetimeFigureOut">
              <a:rPr lang="en-US" smtClean="0"/>
              <a:t>11/16/2025</a:t>
            </a:fld>
            <a:endParaRPr lang="en-US"/>
          </a:p>
        </p:txBody>
      </p:sp>
      <p:sp>
        <p:nvSpPr>
          <p:cNvPr id="6" name="Footer Placeholder 5">
            <a:extLst>
              <a:ext uri="{FF2B5EF4-FFF2-40B4-BE49-F238E27FC236}">
                <a16:creationId xmlns:a16="http://schemas.microsoft.com/office/drawing/2014/main" id="{845248C2-C827-B658-A2F0-EFB8F02716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BB4E1-1E3F-EE95-D8A1-A12D6EC2B076}"/>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2800968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alphaModFix amt="1800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938F91-A310-ED49-BD90-D85ABA9A6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FF0C29-0FCC-23DA-2332-BB1B4FEE6C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B1373-C65D-A683-52B0-264305425F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799044-DCB5-4444-BC52-1815F36AE1CF}" type="datetimeFigureOut">
              <a:rPr lang="en-US" smtClean="0"/>
              <a:t>11/16/2025</a:t>
            </a:fld>
            <a:endParaRPr lang="en-US"/>
          </a:p>
        </p:txBody>
      </p:sp>
      <p:sp>
        <p:nvSpPr>
          <p:cNvPr id="5" name="Footer Placeholder 4">
            <a:extLst>
              <a:ext uri="{FF2B5EF4-FFF2-40B4-BE49-F238E27FC236}">
                <a16:creationId xmlns:a16="http://schemas.microsoft.com/office/drawing/2014/main" id="{FC5B5794-FCD4-FBA5-016F-0754F40993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86C8258-F765-0C38-37AD-18A539716C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ED5B50-4485-42B3-88AF-FDE362CDACA0}" type="slidenum">
              <a:rPr lang="en-US" smtClean="0"/>
              <a:t>‹#›</a:t>
            </a:fld>
            <a:endParaRPr lang="en-US"/>
          </a:p>
        </p:txBody>
      </p:sp>
    </p:spTree>
    <p:extLst>
      <p:ext uri="{BB962C8B-B14F-4D97-AF65-F5344CB8AC3E}">
        <p14:creationId xmlns:p14="http://schemas.microsoft.com/office/powerpoint/2010/main" val="1738788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hyperlink" Target="https://docs.google.com/spreadsheets/d/10iqenXeczD94HeZkEOGmT53ZaC6zRA3K/edit?usp=drive_link&amp;ouid=108520013971946566590&amp;rtpof=true&amp;sd=true"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instagram.com/modmnfoundation/" TargetMode="External"/><Relationship Id="rId2" Type="http://schemas.openxmlformats.org/officeDocument/2006/relationships/hyperlink" Target="https://www.facebook.com/ModmnFoundation"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3" name="Picture 2" descr="A phone with a yellow and green text&#10;&#10;AI-generated content may be incorrect.">
            <a:extLst>
              <a:ext uri="{FF2B5EF4-FFF2-40B4-BE49-F238E27FC236}">
                <a16:creationId xmlns:a16="http://schemas.microsoft.com/office/drawing/2014/main" id="{509BC9C6-6E74-B71C-BE1E-B9AF21129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331" y="-1368669"/>
            <a:ext cx="9595338" cy="95953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Forms response chart. Question title: إذا كنت تعتبر نفسك مُدمن هل جربت ان تتوقف؟. Number of responses: 47 responses.">
            <a:extLst>
              <a:ext uri="{FF2B5EF4-FFF2-40B4-BE49-F238E27FC236}">
                <a16:creationId xmlns:a16="http://schemas.microsoft.com/office/drawing/2014/main" id="{ED3CD636-13D7-EC8C-9646-0AE632D476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968"/>
          <a:stretch>
            <a:fillRect/>
          </a:stretch>
        </p:blipFill>
        <p:spPr bwMode="auto">
          <a:xfrm>
            <a:off x="0" y="0"/>
            <a:ext cx="6297561" cy="38379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orms response chart. Question title: هل سمعت من قبل عن محتوي مفيد عن طرق الإقلاع من إدمان الإباحية. Number of responses: 80 responses.">
            <a:extLst>
              <a:ext uri="{FF2B5EF4-FFF2-40B4-BE49-F238E27FC236}">
                <a16:creationId xmlns:a16="http://schemas.microsoft.com/office/drawing/2014/main" id="{512BFBBF-5D25-D53C-93C0-1B13BACCF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7921"/>
            <a:ext cx="6735097" cy="28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71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p:nvPr/>
        </p:nvSpPr>
        <p:spPr>
          <a:xfrm>
            <a:off x="1607736" y="322239"/>
            <a:ext cx="8378412" cy="1078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ar-AE" sz="3600" b="1" dirty="0">
                <a:solidFill>
                  <a:srgbClr val="000000"/>
                </a:solidFill>
                <a:latin typeface="Tajawal" panose="00000500000000000000" pitchFamily="2" charset="-78"/>
                <a:cs typeface="Tajawal" panose="00000500000000000000" pitchFamily="2" charset="-78"/>
              </a:rPr>
              <a:t>أعلى معدلات إدمان الهواتف الذكية في العالم</a:t>
            </a:r>
            <a:br>
              <a:rPr lang="ar-AE" sz="3600" b="1" dirty="0">
                <a:solidFill>
                  <a:srgbClr val="000000"/>
                </a:solidFill>
                <a:latin typeface="Tajawal" panose="00000500000000000000" pitchFamily="2" charset="-78"/>
                <a:cs typeface="Tajawal" panose="00000500000000000000" pitchFamily="2" charset="-78"/>
              </a:rPr>
            </a:br>
            <a:br>
              <a:rPr lang="ar-AE" sz="3600" dirty="0">
                <a:solidFill>
                  <a:srgbClr val="000000"/>
                </a:solidFill>
                <a:latin typeface="Tajawal" panose="00000500000000000000" pitchFamily="2" charset="-78"/>
                <a:cs typeface="Tajawal" panose="00000500000000000000" pitchFamily="2" charset="-78"/>
              </a:rPr>
            </a:br>
            <a:endParaRPr sz="3600" dirty="0">
              <a:solidFill>
                <a:srgbClr val="000000"/>
              </a:solidFill>
              <a:latin typeface="Tajawal" panose="00000500000000000000" pitchFamily="2" charset="-78"/>
              <a:cs typeface="Tajawal" panose="00000500000000000000" pitchFamily="2" charset="-78"/>
            </a:endParaRPr>
          </a:p>
        </p:txBody>
      </p:sp>
      <p:pic>
        <p:nvPicPr>
          <p:cNvPr id="134" name="Google Shape;134;p5" descr="A graph of blue rectangular bars&#10;&#10;AI-generated content may be incorrect."/>
          <p:cNvPicPr preferRelativeResize="0"/>
          <p:nvPr/>
        </p:nvPicPr>
        <p:blipFill rotWithShape="1">
          <a:blip r:embed="rId3">
            <a:alphaModFix/>
          </a:blip>
          <a:srcRect/>
          <a:stretch/>
        </p:blipFill>
        <p:spPr>
          <a:xfrm>
            <a:off x="324466" y="1139294"/>
            <a:ext cx="7019170" cy="4817077"/>
          </a:xfrm>
          <a:prstGeom prst="rect">
            <a:avLst/>
          </a:prstGeom>
          <a:noFill/>
          <a:ln>
            <a:noFill/>
          </a:ln>
        </p:spPr>
      </p:pic>
      <p:sp>
        <p:nvSpPr>
          <p:cNvPr id="135" name="Google Shape;135;p5"/>
          <p:cNvSpPr txBox="1"/>
          <p:nvPr/>
        </p:nvSpPr>
        <p:spPr>
          <a:xfrm>
            <a:off x="7462685" y="1583226"/>
            <a:ext cx="4729200" cy="1469700"/>
          </a:xfrm>
          <a:prstGeom prst="rect">
            <a:avLst/>
          </a:prstGeom>
          <a:noFill/>
          <a:ln>
            <a:noFill/>
          </a:ln>
        </p:spPr>
        <p:txBody>
          <a:bodyPr spcFirstLastPara="1" wrap="square" lIns="91425" tIns="45700" rIns="91425" bIns="45700" anchor="t" anchorCtr="0">
            <a:noAutofit/>
          </a:bodyPr>
          <a:lstStyle/>
          <a:p>
            <a:pPr marL="571500" marR="0" lvl="0" indent="-571500" algn="ctr" rtl="1">
              <a:lnSpc>
                <a:spcPct val="90000"/>
              </a:lnSpc>
              <a:spcBef>
                <a:spcPts val="0"/>
              </a:spcBef>
              <a:spcAft>
                <a:spcPts val="0"/>
              </a:spcAft>
              <a:buClr>
                <a:srgbClr val="000000"/>
              </a:buClr>
              <a:buSzPts val="3600"/>
              <a:buFont typeface="Noto Sans Symbols"/>
              <a:buChar char="▪"/>
            </a:pPr>
            <a:r>
              <a:rPr lang="ar-AE" sz="3600" b="0" i="0" u="none" strike="noStrike" cap="none" dirty="0">
                <a:solidFill>
                  <a:srgbClr val="000000"/>
                </a:solidFill>
                <a:latin typeface="Tajawal" panose="00000500000000000000" pitchFamily="2" charset="-78"/>
                <a:ea typeface="Arial"/>
                <a:cs typeface="Tajawal" panose="00000500000000000000" pitchFamily="2" charset="-78"/>
                <a:sym typeface="Arial"/>
              </a:rPr>
              <a:t>تحتل مصر المرتبة التاسعة عالميًا في إدمان الهواتف الذكية </a:t>
            </a:r>
            <a:endParaRPr sz="3600" b="0" i="0" u="none" strike="noStrike" cap="none" dirty="0">
              <a:solidFill>
                <a:srgbClr val="000000"/>
              </a:solidFill>
              <a:latin typeface="Tajawal" panose="00000500000000000000" pitchFamily="2" charset="-78"/>
              <a:ea typeface="Arial"/>
              <a:cs typeface="Tajawal" panose="00000500000000000000" pitchFamily="2" charset="-78"/>
              <a:sym typeface="Arial"/>
            </a:endParaRPr>
          </a:p>
        </p:txBody>
      </p:sp>
      <p:sp>
        <p:nvSpPr>
          <p:cNvPr id="136" name="Google Shape;136;p5"/>
          <p:cNvSpPr txBox="1"/>
          <p:nvPr/>
        </p:nvSpPr>
        <p:spPr>
          <a:xfrm>
            <a:off x="7462684" y="3235045"/>
            <a:ext cx="4729200" cy="1469700"/>
          </a:xfrm>
          <a:prstGeom prst="rect">
            <a:avLst/>
          </a:prstGeom>
          <a:noFill/>
          <a:ln>
            <a:noFill/>
          </a:ln>
        </p:spPr>
        <p:txBody>
          <a:bodyPr spcFirstLastPara="1" wrap="square" lIns="91425" tIns="45700" rIns="91425" bIns="45700" anchor="t" anchorCtr="0">
            <a:noAutofit/>
          </a:bodyPr>
          <a:lstStyle/>
          <a:p>
            <a:pPr marL="571500" marR="0" lvl="0" indent="-571500" algn="ctr" rtl="1">
              <a:lnSpc>
                <a:spcPct val="90000"/>
              </a:lnSpc>
              <a:spcBef>
                <a:spcPts val="0"/>
              </a:spcBef>
              <a:spcAft>
                <a:spcPts val="0"/>
              </a:spcAft>
              <a:buClr>
                <a:srgbClr val="000000"/>
              </a:buClr>
              <a:buSzPts val="3600"/>
              <a:buFont typeface="Noto Sans Symbols"/>
              <a:buChar char="▪"/>
            </a:pPr>
            <a:r>
              <a:rPr lang="ar-AE" sz="3600" b="0" i="0" u="none" strike="noStrike" cap="none" dirty="0">
                <a:solidFill>
                  <a:srgbClr val="000000"/>
                </a:solidFill>
                <a:latin typeface="Tajawal" panose="00000500000000000000" pitchFamily="2" charset="-78"/>
                <a:ea typeface="Arial"/>
                <a:cs typeface="Tajawal" panose="00000500000000000000" pitchFamily="2" charset="-78"/>
                <a:sym typeface="Arial"/>
              </a:rPr>
              <a:t>وجود مصر ضمن المراتب العشر الأولى عالميًا  يمثل ظاهرة تستحق الانتباه والدراسة، خاصة عند الأطفال والشباب.</a:t>
            </a:r>
            <a:endParaRPr sz="3600" b="0" i="0" u="none" strike="noStrike" cap="none" dirty="0">
              <a:solidFill>
                <a:srgbClr val="000000"/>
              </a:solidFill>
              <a:latin typeface="Tajawal" panose="00000500000000000000" pitchFamily="2" charset="-78"/>
              <a:ea typeface="Arial"/>
              <a:cs typeface="Tajawal" panose="00000500000000000000" pitchFamily="2" charset="-78"/>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6"/>
          <p:cNvPicPr preferRelativeResize="0"/>
          <p:nvPr/>
        </p:nvPicPr>
        <p:blipFill rotWithShape="1">
          <a:blip r:embed="rId3">
            <a:alphaModFix/>
          </a:blip>
          <a:srcRect/>
          <a:stretch/>
        </p:blipFill>
        <p:spPr>
          <a:xfrm>
            <a:off x="2566757" y="277662"/>
            <a:ext cx="7058486" cy="3151338"/>
          </a:xfrm>
          <a:prstGeom prst="rect">
            <a:avLst/>
          </a:prstGeom>
          <a:noFill/>
          <a:ln>
            <a:noFill/>
          </a:ln>
        </p:spPr>
      </p:pic>
      <p:sp>
        <p:nvSpPr>
          <p:cNvPr id="143" name="Google Shape;143;p6"/>
          <p:cNvSpPr txBox="1"/>
          <p:nvPr/>
        </p:nvSpPr>
        <p:spPr>
          <a:xfrm>
            <a:off x="230913" y="3255700"/>
            <a:ext cx="11961087" cy="1424400"/>
          </a:xfrm>
          <a:prstGeom prst="rect">
            <a:avLst/>
          </a:prstGeom>
          <a:noFill/>
          <a:ln>
            <a:noFill/>
          </a:ln>
        </p:spPr>
        <p:txBody>
          <a:bodyPr spcFirstLastPara="1" wrap="square" lIns="91425" tIns="45700" rIns="91425" bIns="45700" anchor="ctr" anchorCtr="0">
            <a:normAutofit/>
          </a:bodyPr>
          <a:lstStyle/>
          <a:p>
            <a:pPr marL="228600" marR="0" lvl="0" indent="-228600" algn="ctr" rtl="0">
              <a:lnSpc>
                <a:spcPct val="90000"/>
              </a:lnSpc>
              <a:spcBef>
                <a:spcPts val="0"/>
              </a:spcBef>
              <a:spcAft>
                <a:spcPts val="0"/>
              </a:spcAft>
              <a:buClr>
                <a:srgbClr val="000000"/>
              </a:buClr>
              <a:buSzPts val="2400"/>
              <a:buFont typeface="Arial"/>
              <a:buNone/>
            </a:pPr>
            <a:r>
              <a:rPr lang="ar-AE" sz="2400" b="0" i="0" u="none" strike="noStrike" cap="none" dirty="0">
                <a:solidFill>
                  <a:srgbClr val="000000"/>
                </a:solidFill>
                <a:latin typeface="Tajawal" panose="00000500000000000000" pitchFamily="2" charset="-78"/>
                <a:ea typeface="Arial"/>
                <a:cs typeface="Tajawal" panose="00000500000000000000" pitchFamily="2" charset="-78"/>
                <a:sym typeface="Arial"/>
              </a:rPr>
              <a:t>يتضح أن غالبية الأمهات (60.2%) لديهن مستوى معرفة غير كافٍ حول مخاطر سوء استخدام الأطفال للهواتف الذكية، مما يشير إلى الحاجة لبرامج توعية وتثقيفية</a:t>
            </a:r>
            <a:endParaRPr sz="2400" b="0" i="0" u="none" strike="noStrike" cap="none" dirty="0">
              <a:solidFill>
                <a:srgbClr val="225D2C"/>
              </a:solidFill>
              <a:latin typeface="Tajawal" panose="00000500000000000000" pitchFamily="2" charset="-78"/>
              <a:ea typeface="Arial"/>
              <a:cs typeface="Tajawal" panose="00000500000000000000" pitchFamily="2" charset="-78"/>
              <a:sym typeface="Arial"/>
            </a:endParaRPr>
          </a:p>
        </p:txBody>
      </p:sp>
      <p:sp>
        <p:nvSpPr>
          <p:cNvPr id="144" name="Google Shape;144;p6"/>
          <p:cNvSpPr txBox="1"/>
          <p:nvPr/>
        </p:nvSpPr>
        <p:spPr>
          <a:xfrm>
            <a:off x="4819248" y="5455146"/>
            <a:ext cx="7065061" cy="1307400"/>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ts val="0"/>
              </a:spcBef>
              <a:spcAft>
                <a:spcPts val="0"/>
              </a:spcAft>
              <a:buClr>
                <a:srgbClr val="000000"/>
              </a:buClr>
              <a:buSzPts val="2000"/>
              <a:buFont typeface="Arial"/>
              <a:buNone/>
            </a:pPr>
            <a:r>
              <a:rPr lang="ar-AE" sz="2000" b="1" i="0" u="none" strike="noStrike" cap="none" dirty="0">
                <a:solidFill>
                  <a:srgbClr val="000000"/>
                </a:solidFill>
                <a:latin typeface="Tajawal" panose="00000500000000000000" pitchFamily="2" charset="-78"/>
                <a:ea typeface="Arial"/>
                <a:cs typeface="Tajawal" panose="00000500000000000000" pitchFamily="2" charset="-78"/>
                <a:sym typeface="Arial"/>
              </a:rPr>
              <a:t>الأسباب وراء </a:t>
            </a:r>
            <a:r>
              <a:rPr lang="ar-AE" sz="2000" b="1" dirty="0">
                <a:latin typeface="Tajawal" panose="00000500000000000000" pitchFamily="2" charset="-78"/>
                <a:cs typeface="Tajawal" panose="00000500000000000000" pitchFamily="2" charset="-78"/>
              </a:rPr>
              <a:t>الإدمان</a:t>
            </a:r>
            <a:r>
              <a:rPr lang="ar-AE" sz="2000" b="1" i="0" u="none" strike="noStrike" cap="none" dirty="0">
                <a:solidFill>
                  <a:srgbClr val="000000"/>
                </a:solidFill>
                <a:latin typeface="Tajawal" panose="00000500000000000000" pitchFamily="2" charset="-78"/>
                <a:ea typeface="Arial"/>
                <a:cs typeface="Tajawal" panose="00000500000000000000" pitchFamily="2" charset="-78"/>
                <a:sym typeface="Arial"/>
              </a:rPr>
              <a:t>:</a:t>
            </a:r>
            <a:endParaRPr dirty="0">
              <a:latin typeface="Tajawal" panose="00000500000000000000" pitchFamily="2" charset="-78"/>
              <a:cs typeface="Tajawal" panose="00000500000000000000" pitchFamily="2" charset="-78"/>
            </a:endParaRPr>
          </a:p>
          <a:p>
            <a:pPr marL="0" marR="0" lvl="0" indent="0" algn="r" rtl="0">
              <a:lnSpc>
                <a:spcPct val="90000"/>
              </a:lnSpc>
              <a:spcBef>
                <a:spcPts val="0"/>
              </a:spcBef>
              <a:spcAft>
                <a:spcPts val="0"/>
              </a:spcAft>
              <a:buClr>
                <a:srgbClr val="000000"/>
              </a:buClr>
              <a:buSzPts val="2000"/>
              <a:buFont typeface="Arial"/>
              <a:buNone/>
            </a:pPr>
            <a:r>
              <a:rPr lang="ar-AE" sz="2000" b="0" i="0" u="none" strike="noStrike" cap="none" dirty="0">
                <a:solidFill>
                  <a:srgbClr val="000000"/>
                </a:solidFill>
                <a:latin typeface="Tajawal" panose="00000500000000000000" pitchFamily="2" charset="-78"/>
                <a:ea typeface="Arial"/>
                <a:cs typeface="Tajawal" panose="00000500000000000000" pitchFamily="2" charset="-78"/>
                <a:sym typeface="Arial"/>
              </a:rPr>
              <a:t>وسائل التواصل الاجتماعي (العامل الأكبر) - تدهور العلاقات الأسرية</a:t>
            </a:r>
            <a:endParaRPr sz="1100" b="0" i="0" u="none" strike="noStrike" cap="none" dirty="0">
              <a:solidFill>
                <a:srgbClr val="000000"/>
              </a:solidFill>
              <a:latin typeface="Tajawal" panose="00000500000000000000" pitchFamily="2" charset="-78"/>
              <a:ea typeface="Arial"/>
              <a:cs typeface="Tajawal" panose="00000500000000000000" pitchFamily="2" charset="-78"/>
              <a:sym typeface="Arial"/>
            </a:endParaRPr>
          </a:p>
        </p:txBody>
      </p:sp>
      <p:sp>
        <p:nvSpPr>
          <p:cNvPr id="145" name="Google Shape;145;p6"/>
          <p:cNvSpPr txBox="1"/>
          <p:nvPr/>
        </p:nvSpPr>
        <p:spPr>
          <a:xfrm>
            <a:off x="4330840" y="4296923"/>
            <a:ext cx="7861160" cy="1424400"/>
          </a:xfrm>
          <a:prstGeom prst="rect">
            <a:avLst/>
          </a:prstGeom>
          <a:noFill/>
          <a:ln>
            <a:noFill/>
          </a:ln>
        </p:spPr>
        <p:txBody>
          <a:bodyPr spcFirstLastPara="1" wrap="square" lIns="91425" tIns="45700" rIns="91425" bIns="45700" anchor="ctr" anchorCtr="0">
            <a:normAutofit/>
          </a:bodyPr>
          <a:lstStyle/>
          <a:p>
            <a:pPr marL="228600" marR="0" lvl="0" indent="-228600" algn="ctr" rtl="1">
              <a:lnSpc>
                <a:spcPct val="90000"/>
              </a:lnSpc>
              <a:spcBef>
                <a:spcPts val="0"/>
              </a:spcBef>
              <a:spcAft>
                <a:spcPts val="0"/>
              </a:spcAft>
              <a:buClr>
                <a:srgbClr val="000000"/>
              </a:buClr>
              <a:buSzPts val="2400"/>
              <a:buFont typeface="Arial"/>
              <a:buNone/>
            </a:pPr>
            <a:r>
              <a:rPr lang="ar-AE" sz="2400" dirty="0">
                <a:latin typeface="Tajawal" panose="00000500000000000000" pitchFamily="2" charset="-78"/>
                <a:cs typeface="Tajawal" panose="00000500000000000000" pitchFamily="2" charset="-78"/>
              </a:rPr>
              <a:t>دراسة تانية قالت ان 40 % من الطلبة مش راضين عن حياتهم</a:t>
            </a:r>
            <a:endParaRPr sz="2400" b="0" i="0" u="none" strike="noStrike" cap="none" dirty="0">
              <a:solidFill>
                <a:srgbClr val="225D2C"/>
              </a:solidFill>
              <a:latin typeface="Tajawal" panose="00000500000000000000" pitchFamily="2" charset="-78"/>
              <a:ea typeface="Arial"/>
              <a:cs typeface="Tajawal" panose="00000500000000000000" pitchFamily="2" charset="-78"/>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16E7FFF5-2087-DCCE-1D60-601A76473EAB}"/>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46CA3465-8470-D369-EC2D-96A523BC5D95}"/>
              </a:ext>
            </a:extLst>
          </p:cNvPr>
          <p:cNvSpPr txBox="1"/>
          <p:nvPr/>
        </p:nvSpPr>
        <p:spPr>
          <a:xfrm>
            <a:off x="3286650" y="3013522"/>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SWOT analysis</a:t>
            </a:r>
            <a:endParaRPr dirty="0"/>
          </a:p>
        </p:txBody>
      </p:sp>
    </p:spTree>
    <p:extLst>
      <p:ext uri="{BB962C8B-B14F-4D97-AF65-F5344CB8AC3E}">
        <p14:creationId xmlns:p14="http://schemas.microsoft.com/office/powerpoint/2010/main" val="3238009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C2580D2-CFF5-7534-91D5-0D950628506D}"/>
              </a:ext>
            </a:extLst>
          </p:cNvPr>
          <p:cNvCxnSpPr/>
          <p:nvPr/>
        </p:nvCxnSpPr>
        <p:spPr>
          <a:xfrm>
            <a:off x="6179736" y="241160"/>
            <a:ext cx="0" cy="64811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9F0CAE2-2E8D-2F1D-ED4C-5D0751560579}"/>
              </a:ext>
            </a:extLst>
          </p:cNvPr>
          <p:cNvCxnSpPr/>
          <p:nvPr/>
        </p:nvCxnSpPr>
        <p:spPr>
          <a:xfrm>
            <a:off x="70338" y="3429000"/>
            <a:ext cx="12047974"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Google Shape;144;p6">
            <a:extLst>
              <a:ext uri="{FF2B5EF4-FFF2-40B4-BE49-F238E27FC236}">
                <a16:creationId xmlns:a16="http://schemas.microsoft.com/office/drawing/2014/main" id="{9E09C333-663B-27FE-8FD1-54E72449C6ED}"/>
              </a:ext>
            </a:extLst>
          </p:cNvPr>
          <p:cNvSpPr txBox="1"/>
          <p:nvPr/>
        </p:nvSpPr>
        <p:spPr>
          <a:xfrm>
            <a:off x="166255" y="135654"/>
            <a:ext cx="5586255" cy="1745102"/>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rPr>
              <a:t>Strength</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إنتاج محتوي قوي</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اسم شركة قوي (مُدمن)</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رسالة </a:t>
            </a:r>
            <a:r>
              <a:rPr lang="ar-EG" sz="2000" dirty="0" err="1">
                <a:solidFill>
                  <a:srgbClr val="000000"/>
                </a:solidFill>
                <a:latin typeface="Tajawal" panose="00000500000000000000" pitchFamily="2" charset="-78"/>
                <a:cs typeface="Tajawal" panose="00000500000000000000" pitchFamily="2" charset="-78"/>
                <a:sym typeface="Arial"/>
              </a:rPr>
              <a:t>إجتماعية</a:t>
            </a:r>
            <a:r>
              <a:rPr lang="ar-EG" sz="2000" dirty="0">
                <a:solidFill>
                  <a:srgbClr val="000000"/>
                </a:solidFill>
                <a:latin typeface="Tajawal" panose="00000500000000000000" pitchFamily="2" charset="-78"/>
                <a:cs typeface="Tajawal" panose="00000500000000000000" pitchFamily="2" charset="-78"/>
                <a:sym typeface="Arial"/>
              </a:rPr>
              <a:t> واضحة وليها علاقة بمشكلة قائمة</a:t>
            </a:r>
            <a:endParaRPr dirty="0">
              <a:latin typeface="Tajawal" panose="00000500000000000000" pitchFamily="2" charset="-78"/>
              <a:cs typeface="Tajawal" panose="00000500000000000000" pitchFamily="2" charset="-78"/>
            </a:endParaRPr>
          </a:p>
        </p:txBody>
      </p:sp>
      <p:sp>
        <p:nvSpPr>
          <p:cNvPr id="7" name="Google Shape;144;p6">
            <a:extLst>
              <a:ext uri="{FF2B5EF4-FFF2-40B4-BE49-F238E27FC236}">
                <a16:creationId xmlns:a16="http://schemas.microsoft.com/office/drawing/2014/main" id="{EDF2CEAF-E3EB-8F3D-2899-5E1F4E60B1BD}"/>
              </a:ext>
            </a:extLst>
          </p:cNvPr>
          <p:cNvSpPr txBox="1"/>
          <p:nvPr/>
        </p:nvSpPr>
        <p:spPr>
          <a:xfrm>
            <a:off x="6439490" y="241160"/>
            <a:ext cx="5586255" cy="1745102"/>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dirty="0">
                <a:solidFill>
                  <a:srgbClr val="000000"/>
                </a:solidFill>
                <a:latin typeface="Tajawal" panose="00000500000000000000" pitchFamily="2" charset="-78"/>
                <a:ea typeface="Arial"/>
                <a:cs typeface="Tajawal" panose="00000500000000000000" pitchFamily="2" charset="-78"/>
                <a:sym typeface="Arial"/>
              </a:rPr>
              <a:t>Weakness</a:t>
            </a:r>
            <a:endPar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عدم وجود سيولة مادية</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عدد التيم قليل</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err="1">
                <a:solidFill>
                  <a:srgbClr val="000000"/>
                </a:solidFill>
                <a:latin typeface="Tajawal" panose="00000500000000000000" pitchFamily="2" charset="-78"/>
                <a:cs typeface="Tajawal" panose="00000500000000000000" pitchFamily="2" charset="-78"/>
                <a:sym typeface="Arial"/>
              </a:rPr>
              <a:t>سوشيال</a:t>
            </a:r>
            <a:r>
              <a:rPr lang="ar-EG" sz="2000" dirty="0">
                <a:solidFill>
                  <a:srgbClr val="000000"/>
                </a:solidFill>
                <a:latin typeface="Tajawal" panose="00000500000000000000" pitchFamily="2" charset="-78"/>
                <a:cs typeface="Tajawal" panose="00000500000000000000" pitchFamily="2" charset="-78"/>
                <a:sym typeface="Arial"/>
              </a:rPr>
              <a:t> ميديا ضعيفة </a:t>
            </a:r>
            <a:endParaRPr dirty="0">
              <a:latin typeface="Tajawal" panose="00000500000000000000" pitchFamily="2" charset="-78"/>
              <a:cs typeface="Tajawal" panose="00000500000000000000" pitchFamily="2" charset="-78"/>
            </a:endParaRPr>
          </a:p>
        </p:txBody>
      </p:sp>
      <p:sp>
        <p:nvSpPr>
          <p:cNvPr id="8" name="Google Shape;144;p6">
            <a:extLst>
              <a:ext uri="{FF2B5EF4-FFF2-40B4-BE49-F238E27FC236}">
                <a16:creationId xmlns:a16="http://schemas.microsoft.com/office/drawing/2014/main" id="{244FEE20-7B7C-9B33-CB90-DF00C7F2CC13}"/>
              </a:ext>
            </a:extLst>
          </p:cNvPr>
          <p:cNvSpPr txBox="1"/>
          <p:nvPr/>
        </p:nvSpPr>
        <p:spPr>
          <a:xfrm>
            <a:off x="6355897" y="3999188"/>
            <a:ext cx="5586255" cy="1745102"/>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rPr>
              <a:t>Opportunities</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عدم وجود أي منافسين في المجال</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عمل شراكة مع </a:t>
            </a:r>
            <a:r>
              <a:rPr lang="ar-EG" sz="2000" dirty="0" err="1">
                <a:solidFill>
                  <a:srgbClr val="000000"/>
                </a:solidFill>
                <a:latin typeface="Tajawal" panose="00000500000000000000" pitchFamily="2" charset="-78"/>
                <a:cs typeface="Tajawal" panose="00000500000000000000" pitchFamily="2" charset="-78"/>
                <a:sym typeface="Arial"/>
              </a:rPr>
              <a:t>إنفلونسر</a:t>
            </a:r>
            <a:endParaRPr lang="ar-EG" sz="2000" dirty="0">
              <a:solidFill>
                <a:srgbClr val="000000"/>
              </a:solidFill>
              <a:latin typeface="Tajawal" panose="00000500000000000000" pitchFamily="2" charset="-78"/>
              <a:cs typeface="Tajawal" panose="00000500000000000000" pitchFamily="2" charset="-78"/>
              <a:sym typeface="Arial"/>
            </a:endParaRP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عمل شراكة مع مراكز </a:t>
            </a:r>
            <a:r>
              <a:rPr lang="ar-EG" sz="2000" dirty="0" err="1">
                <a:solidFill>
                  <a:srgbClr val="000000"/>
                </a:solidFill>
                <a:latin typeface="Tajawal" panose="00000500000000000000" pitchFamily="2" charset="-78"/>
                <a:cs typeface="Tajawal" panose="00000500000000000000" pitchFamily="2" charset="-78"/>
                <a:sym typeface="Arial"/>
              </a:rPr>
              <a:t>تنيمة</a:t>
            </a:r>
            <a:r>
              <a:rPr lang="ar-EG" sz="2000" dirty="0">
                <a:solidFill>
                  <a:srgbClr val="000000"/>
                </a:solidFill>
                <a:latin typeface="Tajawal" panose="00000500000000000000" pitchFamily="2" charset="-78"/>
                <a:cs typeface="Tajawal" panose="00000500000000000000" pitchFamily="2" charset="-78"/>
                <a:sym typeface="Arial"/>
              </a:rPr>
              <a:t> الطفل والعيادات النفسية والمدارس</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المنح </a:t>
            </a:r>
            <a:r>
              <a:rPr lang="en-US" sz="2000" dirty="0">
                <a:solidFill>
                  <a:srgbClr val="000000"/>
                </a:solidFill>
                <a:latin typeface="Tajawal" panose="00000500000000000000" pitchFamily="2" charset="-78"/>
                <a:cs typeface="Tajawal" panose="00000500000000000000" pitchFamily="2" charset="-78"/>
                <a:sym typeface="Arial"/>
              </a:rPr>
              <a:t>CSR</a:t>
            </a:r>
            <a:endParaRPr dirty="0">
              <a:latin typeface="Tajawal" panose="00000500000000000000" pitchFamily="2" charset="-78"/>
              <a:cs typeface="Tajawal" panose="00000500000000000000" pitchFamily="2" charset="-78"/>
            </a:endParaRPr>
          </a:p>
        </p:txBody>
      </p:sp>
      <p:sp>
        <p:nvSpPr>
          <p:cNvPr id="9" name="Google Shape;144;p6">
            <a:extLst>
              <a:ext uri="{FF2B5EF4-FFF2-40B4-BE49-F238E27FC236}">
                <a16:creationId xmlns:a16="http://schemas.microsoft.com/office/drawing/2014/main" id="{3EA237FC-B7F1-8EB8-9C66-976ECFA79198}"/>
              </a:ext>
            </a:extLst>
          </p:cNvPr>
          <p:cNvSpPr txBox="1"/>
          <p:nvPr/>
        </p:nvSpPr>
        <p:spPr>
          <a:xfrm>
            <a:off x="166255" y="3676129"/>
            <a:ext cx="5586255" cy="2391219"/>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dirty="0">
                <a:solidFill>
                  <a:srgbClr val="000000"/>
                </a:solidFill>
                <a:latin typeface="Tajawal" panose="00000500000000000000" pitchFamily="2" charset="-78"/>
                <a:ea typeface="Arial"/>
                <a:cs typeface="Tajawal" panose="00000500000000000000" pitchFamily="2" charset="-78"/>
                <a:sym typeface="Arial"/>
              </a:rPr>
              <a:t>Threats</a:t>
            </a:r>
            <a:endPar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الوصمة الاجتماعية المرتبطة بالإدمان</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err="1">
                <a:solidFill>
                  <a:srgbClr val="000000"/>
                </a:solidFill>
                <a:latin typeface="Tajawal" panose="00000500000000000000" pitchFamily="2" charset="-78"/>
                <a:cs typeface="Tajawal" panose="00000500000000000000" pitchFamily="2" charset="-78"/>
                <a:sym typeface="Arial"/>
              </a:rPr>
              <a:t>إهتمام</a:t>
            </a:r>
            <a:r>
              <a:rPr lang="ar-EG" sz="2000" dirty="0">
                <a:solidFill>
                  <a:srgbClr val="000000"/>
                </a:solidFill>
                <a:latin typeface="Tajawal" panose="00000500000000000000" pitchFamily="2" charset="-78"/>
                <a:cs typeface="Tajawal" panose="00000500000000000000" pitchFamily="2" charset="-78"/>
                <a:sym typeface="Arial"/>
              </a:rPr>
              <a:t> الناس بالنتائج السريعة</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حساسية موضوع الإباحية في مصر</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اسم (مُدمن) ممكن يتقلب ضددنا</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زيادة الضغط المالي علي الأسر قلل الاهتمام بالصحة النفسية والاهتمام بالاحتياجات المادية فقط</a:t>
            </a:r>
            <a:endParaRPr dirty="0">
              <a:latin typeface="Tajawal" panose="00000500000000000000" pitchFamily="2" charset="-78"/>
              <a:cs typeface="Tajawal" panose="00000500000000000000" pitchFamily="2" charset="-7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2E7D441-2FB3-897D-D258-3FC753EA5F8F}"/>
              </a:ext>
            </a:extLst>
          </p:cNvPr>
          <p:cNvCxnSpPr/>
          <p:nvPr/>
        </p:nvCxnSpPr>
        <p:spPr>
          <a:xfrm>
            <a:off x="6179736" y="241160"/>
            <a:ext cx="0" cy="64811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E362DEDF-A3B5-C062-E907-C96FD8BAFCBC}"/>
              </a:ext>
            </a:extLst>
          </p:cNvPr>
          <p:cNvCxnSpPr/>
          <p:nvPr/>
        </p:nvCxnSpPr>
        <p:spPr>
          <a:xfrm>
            <a:off x="70338" y="3429000"/>
            <a:ext cx="12047974"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Google Shape;144;p6">
            <a:extLst>
              <a:ext uri="{FF2B5EF4-FFF2-40B4-BE49-F238E27FC236}">
                <a16:creationId xmlns:a16="http://schemas.microsoft.com/office/drawing/2014/main" id="{9B404046-9792-2660-585C-822FDE7A2FE4}"/>
              </a:ext>
            </a:extLst>
          </p:cNvPr>
          <p:cNvSpPr txBox="1"/>
          <p:nvPr/>
        </p:nvSpPr>
        <p:spPr>
          <a:xfrm>
            <a:off x="166255" y="241160"/>
            <a:ext cx="5586255" cy="1745102"/>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dirty="0">
                <a:solidFill>
                  <a:srgbClr val="000000"/>
                </a:solidFill>
                <a:latin typeface="Tajawal" panose="00000500000000000000" pitchFamily="2" charset="-78"/>
                <a:ea typeface="Arial"/>
                <a:cs typeface="Tajawal" panose="00000500000000000000" pitchFamily="2" charset="-78"/>
                <a:sym typeface="Arial"/>
              </a:rPr>
              <a:t>SO</a:t>
            </a:r>
            <a:endPar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استخدام اسم مُدمن في عمل حملة قوية وسريعة الانتشار بالأخص ما بين الأهالي</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endParaRPr lang="ar-EG" sz="2000" dirty="0">
              <a:solidFill>
                <a:srgbClr val="000000"/>
              </a:solidFill>
              <a:latin typeface="Tajawal" panose="00000500000000000000" pitchFamily="2" charset="-78"/>
              <a:cs typeface="Tajawal" panose="00000500000000000000" pitchFamily="2" charset="-78"/>
              <a:sym typeface="Arial"/>
            </a:endParaRP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بعد </a:t>
            </a:r>
            <a:r>
              <a:rPr lang="ar-EG" sz="2000" dirty="0" err="1">
                <a:solidFill>
                  <a:srgbClr val="000000"/>
                </a:solidFill>
                <a:latin typeface="Tajawal" panose="00000500000000000000" pitchFamily="2" charset="-78"/>
                <a:cs typeface="Tajawal" panose="00000500000000000000" pitchFamily="2" charset="-78"/>
                <a:sym typeface="Arial"/>
              </a:rPr>
              <a:t>إنتشار</a:t>
            </a:r>
            <a:r>
              <a:rPr lang="ar-EG" sz="2000" dirty="0">
                <a:solidFill>
                  <a:srgbClr val="000000"/>
                </a:solidFill>
                <a:latin typeface="Tajawal" panose="00000500000000000000" pitchFamily="2" charset="-78"/>
                <a:cs typeface="Tajawal" panose="00000500000000000000" pitchFamily="2" charset="-78"/>
                <a:sym typeface="Arial"/>
              </a:rPr>
              <a:t> الاسم الدخول في شراكة مع الأطباء والمدارس</a:t>
            </a:r>
            <a:endParaRPr dirty="0">
              <a:latin typeface="Tajawal" panose="00000500000000000000" pitchFamily="2" charset="-78"/>
              <a:cs typeface="Tajawal" panose="00000500000000000000" pitchFamily="2" charset="-78"/>
            </a:endParaRPr>
          </a:p>
        </p:txBody>
      </p:sp>
      <p:sp>
        <p:nvSpPr>
          <p:cNvPr id="5" name="Google Shape;144;p6">
            <a:extLst>
              <a:ext uri="{FF2B5EF4-FFF2-40B4-BE49-F238E27FC236}">
                <a16:creationId xmlns:a16="http://schemas.microsoft.com/office/drawing/2014/main" id="{D1D070EF-5CDE-8796-0F3B-A90DBF1992CD}"/>
              </a:ext>
            </a:extLst>
          </p:cNvPr>
          <p:cNvSpPr txBox="1"/>
          <p:nvPr/>
        </p:nvSpPr>
        <p:spPr>
          <a:xfrm>
            <a:off x="6439490" y="241159"/>
            <a:ext cx="5586255" cy="1909757"/>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dirty="0">
                <a:solidFill>
                  <a:srgbClr val="000000"/>
                </a:solidFill>
                <a:latin typeface="Tajawal" panose="00000500000000000000" pitchFamily="2" charset="-78"/>
                <a:ea typeface="Arial"/>
                <a:cs typeface="Tajawal" panose="00000500000000000000" pitchFamily="2" charset="-78"/>
                <a:sym typeface="Arial"/>
              </a:rPr>
              <a:t>ST</a:t>
            </a:r>
            <a:endPar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إنشاء محتوي علي مدي أهمية الصحة النفسية</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إنشاء محتوي إن التغير مش فيوم وليله بل رحلة</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محتوي عن صحة الأولاد النفسية أهم من بعض </a:t>
            </a:r>
            <a:r>
              <a:rPr lang="ar-EG" sz="2000" dirty="0" err="1">
                <a:solidFill>
                  <a:srgbClr val="000000"/>
                </a:solidFill>
                <a:latin typeface="Tajawal" panose="00000500000000000000" pitchFamily="2" charset="-78"/>
                <a:cs typeface="Tajawal" panose="00000500000000000000" pitchFamily="2" charset="-78"/>
                <a:sym typeface="Arial"/>
              </a:rPr>
              <a:t>الأهتمام</a:t>
            </a:r>
            <a:r>
              <a:rPr lang="ar-EG" sz="2000" dirty="0">
                <a:solidFill>
                  <a:srgbClr val="000000"/>
                </a:solidFill>
                <a:latin typeface="Tajawal" panose="00000500000000000000" pitchFamily="2" charset="-78"/>
                <a:cs typeface="Tajawal" panose="00000500000000000000" pitchFamily="2" charset="-78"/>
                <a:sym typeface="Arial"/>
              </a:rPr>
              <a:t> المادية والجسدية</a:t>
            </a:r>
          </a:p>
        </p:txBody>
      </p:sp>
      <p:sp>
        <p:nvSpPr>
          <p:cNvPr id="6" name="Google Shape;144;p6">
            <a:extLst>
              <a:ext uri="{FF2B5EF4-FFF2-40B4-BE49-F238E27FC236}">
                <a16:creationId xmlns:a16="http://schemas.microsoft.com/office/drawing/2014/main" id="{B4F7BE22-1E9E-BC43-A129-7A7A5D988014}"/>
              </a:ext>
            </a:extLst>
          </p:cNvPr>
          <p:cNvSpPr txBox="1"/>
          <p:nvPr/>
        </p:nvSpPr>
        <p:spPr>
          <a:xfrm>
            <a:off x="6355897" y="3999188"/>
            <a:ext cx="5586255" cy="1745102"/>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rPr>
              <a:t>WT</a:t>
            </a:r>
            <a:endParaRPr lang="ar-EG"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marL="342900" indent="-342900" algn="r" rtl="1">
              <a:lnSpc>
                <a:spcPct val="90000"/>
              </a:lnSpc>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زيادة عدد التيم من الزملاء</a:t>
            </a:r>
            <a:endParaRPr lang="ar-EG" sz="2000" dirty="0">
              <a:latin typeface="Tajawal" panose="00000500000000000000" pitchFamily="2" charset="-78"/>
              <a:cs typeface="Tajawal" panose="00000500000000000000" pitchFamily="2" charset="-78"/>
            </a:endParaRPr>
          </a:p>
        </p:txBody>
      </p:sp>
      <p:sp>
        <p:nvSpPr>
          <p:cNvPr id="7" name="Google Shape;144;p6">
            <a:extLst>
              <a:ext uri="{FF2B5EF4-FFF2-40B4-BE49-F238E27FC236}">
                <a16:creationId xmlns:a16="http://schemas.microsoft.com/office/drawing/2014/main" id="{B4D3CB2C-320A-039E-55AD-68932F8CB9F8}"/>
              </a:ext>
            </a:extLst>
          </p:cNvPr>
          <p:cNvSpPr txBox="1"/>
          <p:nvPr/>
        </p:nvSpPr>
        <p:spPr>
          <a:xfrm>
            <a:off x="166255" y="3676129"/>
            <a:ext cx="5586255" cy="2391219"/>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dirty="0">
                <a:solidFill>
                  <a:srgbClr val="000000"/>
                </a:solidFill>
                <a:latin typeface="Tajawal" panose="00000500000000000000" pitchFamily="2" charset="-78"/>
                <a:ea typeface="Arial"/>
                <a:cs typeface="Tajawal" panose="00000500000000000000" pitchFamily="2" charset="-78"/>
                <a:sym typeface="Arial"/>
              </a:rPr>
              <a:t>WO</a:t>
            </a:r>
            <a:endPar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err="1">
                <a:solidFill>
                  <a:srgbClr val="000000"/>
                </a:solidFill>
                <a:latin typeface="Tajawal" panose="00000500000000000000" pitchFamily="2" charset="-78"/>
                <a:cs typeface="Tajawal" panose="00000500000000000000" pitchFamily="2" charset="-78"/>
                <a:sym typeface="Arial"/>
              </a:rPr>
              <a:t>الإستاعنة</a:t>
            </a:r>
            <a:r>
              <a:rPr lang="ar-EG" sz="2000" dirty="0">
                <a:solidFill>
                  <a:srgbClr val="000000"/>
                </a:solidFill>
                <a:latin typeface="Tajawal" panose="00000500000000000000" pitchFamily="2" charset="-78"/>
                <a:cs typeface="Tajawal" panose="00000500000000000000" pitchFamily="2" charset="-78"/>
                <a:sym typeface="Arial"/>
              </a:rPr>
              <a:t> بخبراء نفسيين وأطباء</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عمل شراكة مع </a:t>
            </a:r>
            <a:r>
              <a:rPr lang="ar-EG" sz="2000" dirty="0" err="1">
                <a:solidFill>
                  <a:srgbClr val="000000"/>
                </a:solidFill>
                <a:latin typeface="Tajawal" panose="00000500000000000000" pitchFamily="2" charset="-78"/>
                <a:cs typeface="Tajawal" panose="00000500000000000000" pitchFamily="2" charset="-78"/>
                <a:sym typeface="Arial"/>
              </a:rPr>
              <a:t>إنفلوسر</a:t>
            </a:r>
            <a:r>
              <a:rPr lang="ar-EG" sz="2000" dirty="0">
                <a:solidFill>
                  <a:srgbClr val="000000"/>
                </a:solidFill>
                <a:latin typeface="Tajawal" panose="00000500000000000000" pitchFamily="2" charset="-78"/>
                <a:cs typeface="Tajawal" panose="00000500000000000000" pitchFamily="2" charset="-78"/>
                <a:sym typeface="Arial"/>
              </a:rPr>
              <a:t> يدعم نفس الفكرة </a:t>
            </a:r>
          </a:p>
          <a:p>
            <a:pPr marL="342900" marR="0" lvl="0" indent="-342900" algn="r" rtl="1">
              <a:lnSpc>
                <a:spcPct val="90000"/>
              </a:lnSpc>
              <a:spcBef>
                <a:spcPts val="0"/>
              </a:spcBef>
              <a:spcAft>
                <a:spcPts val="0"/>
              </a:spcAft>
              <a:buClr>
                <a:srgbClr val="000000"/>
              </a:buClr>
              <a:buSzPts val="2000"/>
              <a:buFont typeface="Arial" panose="020B0604020202020204" pitchFamily="34" charset="0"/>
              <a:buChar char="•"/>
            </a:pPr>
            <a:r>
              <a:rPr lang="ar-EG" sz="2000" dirty="0">
                <a:solidFill>
                  <a:srgbClr val="000000"/>
                </a:solidFill>
                <a:latin typeface="Tajawal" panose="00000500000000000000" pitchFamily="2" charset="-78"/>
                <a:cs typeface="Tajawal" panose="00000500000000000000" pitchFamily="2" charset="-78"/>
                <a:sym typeface="Arial"/>
              </a:rPr>
              <a:t>إيجاد دعم مادي</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13FE1772-E3E0-4233-63DD-BE80A694E415}"/>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12E986F5-F097-D7B8-EE96-FEFCEDAE0FB9}"/>
              </a:ext>
            </a:extLst>
          </p:cNvPr>
          <p:cNvSpPr txBox="1"/>
          <p:nvPr/>
        </p:nvSpPr>
        <p:spPr>
          <a:xfrm>
            <a:off x="4214461" y="3013522"/>
            <a:ext cx="376307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7 P’s</a:t>
            </a:r>
            <a:endParaRPr dirty="0"/>
          </a:p>
        </p:txBody>
      </p:sp>
    </p:spTree>
    <p:extLst>
      <p:ext uri="{BB962C8B-B14F-4D97-AF65-F5344CB8AC3E}">
        <p14:creationId xmlns:p14="http://schemas.microsoft.com/office/powerpoint/2010/main" val="814898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9"/>
          <p:cNvSpPr txBox="1"/>
          <p:nvPr/>
        </p:nvSpPr>
        <p:spPr>
          <a:xfrm>
            <a:off x="988200" y="385950"/>
            <a:ext cx="10215600" cy="62148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ar-AE" sz="3300" b="1" dirty="0">
                <a:solidFill>
                  <a:srgbClr val="0E577C"/>
                </a:solidFill>
                <a:latin typeface="Play"/>
                <a:ea typeface="Play"/>
                <a:cs typeface="Play"/>
                <a:sym typeface="Play"/>
              </a:rPr>
              <a:t>7 </a:t>
            </a:r>
            <a:r>
              <a:rPr lang="ar-AE" sz="3300" b="1" dirty="0" err="1">
                <a:solidFill>
                  <a:srgbClr val="0E577C"/>
                </a:solidFill>
                <a:latin typeface="Play"/>
                <a:ea typeface="Play"/>
                <a:cs typeface="Play"/>
                <a:sym typeface="Play"/>
              </a:rPr>
              <a:t>P’s</a:t>
            </a:r>
            <a:r>
              <a:rPr lang="ar-AE" sz="3300" b="1" dirty="0">
                <a:solidFill>
                  <a:srgbClr val="0E577C"/>
                </a:solidFill>
                <a:latin typeface="Play"/>
                <a:ea typeface="Play"/>
                <a:cs typeface="Play"/>
                <a:sym typeface="Play"/>
              </a:rPr>
              <a:t> مُدمن  </a:t>
            </a:r>
            <a:endParaRPr sz="3300" b="1" dirty="0">
              <a:solidFill>
                <a:srgbClr val="0E577C"/>
              </a:solidFill>
              <a:latin typeface="Play"/>
              <a:ea typeface="Play"/>
              <a:cs typeface="Play"/>
              <a:sym typeface="Play"/>
            </a:endParaRPr>
          </a:p>
          <a:p>
            <a:pPr marL="457200" lvl="0" indent="-349250" algn="r" rtl="1">
              <a:lnSpc>
                <a:spcPct val="107916"/>
              </a:lnSpc>
              <a:spcBef>
                <a:spcPts val="40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المنتج</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err="1">
                <a:solidFill>
                  <a:schemeClr val="dk1"/>
                </a:solidFill>
                <a:latin typeface="Aptos"/>
                <a:ea typeface="Aptos"/>
                <a:cs typeface="Aptos"/>
                <a:sym typeface="Aptos"/>
              </a:rPr>
              <a:t>فديوهات</a:t>
            </a:r>
            <a:r>
              <a:rPr lang="ar-AE" sz="1900" dirty="0">
                <a:solidFill>
                  <a:schemeClr val="dk1"/>
                </a:solidFill>
                <a:latin typeface="Aptos"/>
                <a:ea typeface="Aptos"/>
                <a:cs typeface="Aptos"/>
                <a:sym typeface="Aptos"/>
              </a:rPr>
              <a:t> توعية للأهالي والعائلات والشباب والمراهقين والأطفال عن خطر إدمان الهاتف وسائل التواصل الاجتماعي والألعاب و إدمان الإباحية</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السعر</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مجانًا</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dirty="0">
                <a:solidFill>
                  <a:schemeClr val="dk1"/>
                </a:solidFill>
                <a:latin typeface="Aptos"/>
                <a:ea typeface="Aptos"/>
                <a:cs typeface="Aptos"/>
                <a:sym typeface="Aptos"/>
              </a:rPr>
              <a:t>المكان</a:t>
            </a:r>
            <a:endParaRPr sz="1900"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en-US" sz="1900" dirty="0">
                <a:solidFill>
                  <a:schemeClr val="dk1"/>
                </a:solidFill>
                <a:latin typeface="Aptos"/>
                <a:ea typeface="Aptos"/>
                <a:cs typeface="Aptos"/>
                <a:sym typeface="Aptos"/>
              </a:rPr>
              <a:t>Online</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الترويج</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الإعلانات عن طريق وسائل التواصل </a:t>
            </a:r>
            <a:r>
              <a:rPr lang="ar-AE" sz="1900" dirty="0" err="1">
                <a:solidFill>
                  <a:schemeClr val="dk1"/>
                </a:solidFill>
                <a:latin typeface="Aptos"/>
                <a:ea typeface="Aptos"/>
                <a:cs typeface="Aptos"/>
                <a:sym typeface="Aptos"/>
              </a:rPr>
              <a:t>الإجتماعي</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الناس</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فريق مُدمن نفسه في عمل الحملات التسويقية</a:t>
            </a:r>
            <a:endParaRPr sz="1900"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عمل فيديوهات مع </a:t>
            </a:r>
            <a:r>
              <a:rPr lang="ar-AE" sz="1900" dirty="0" err="1">
                <a:solidFill>
                  <a:schemeClr val="dk1"/>
                </a:solidFill>
                <a:latin typeface="Aptos"/>
                <a:ea typeface="Aptos"/>
                <a:cs typeface="Aptos"/>
                <a:sym typeface="Aptos"/>
              </a:rPr>
              <a:t>دكاتره</a:t>
            </a:r>
            <a:r>
              <a:rPr lang="ar-AE" sz="1900" dirty="0">
                <a:solidFill>
                  <a:schemeClr val="dk1"/>
                </a:solidFill>
                <a:latin typeface="Aptos"/>
                <a:ea typeface="Aptos"/>
                <a:cs typeface="Aptos"/>
                <a:sym typeface="Aptos"/>
              </a:rPr>
              <a:t> متخصصين و متخصصين في تربية الأطفال</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العملية</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عمل ملخص لبحث ثم عمل فيديو عنه وبعدها النشر والرد على الناس</a:t>
            </a:r>
            <a:endParaRPr sz="1900"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اتفاق مع </a:t>
            </a:r>
            <a:r>
              <a:rPr lang="ar-AE" sz="1900" dirty="0" err="1">
                <a:solidFill>
                  <a:schemeClr val="dk1"/>
                </a:solidFill>
                <a:latin typeface="Aptos"/>
                <a:ea typeface="Aptos"/>
                <a:cs typeface="Aptos"/>
                <a:sym typeface="Aptos"/>
              </a:rPr>
              <a:t>الدكاتره</a:t>
            </a:r>
            <a:r>
              <a:rPr lang="ar-AE" sz="1900" dirty="0">
                <a:solidFill>
                  <a:schemeClr val="dk1"/>
                </a:solidFill>
                <a:latin typeface="Aptos"/>
                <a:ea typeface="Aptos"/>
                <a:cs typeface="Aptos"/>
                <a:sym typeface="Aptos"/>
              </a:rPr>
              <a:t> المتخصصين ثم عمل فدوي ثم النشر والرد على الناس</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الدليل الواقعي</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800"/>
              </a:spcAft>
              <a:buClr>
                <a:schemeClr val="dk1"/>
              </a:buClr>
              <a:buSzPts val="1900"/>
              <a:buFont typeface="Aptos"/>
              <a:buChar char="o"/>
            </a:pPr>
            <a:r>
              <a:rPr lang="ar-AE" sz="1900" dirty="0">
                <a:solidFill>
                  <a:schemeClr val="dk1"/>
                </a:solidFill>
                <a:latin typeface="Aptos"/>
                <a:ea typeface="Aptos"/>
                <a:cs typeface="Aptos"/>
                <a:sym typeface="Aptos"/>
              </a:rPr>
              <a:t>رضاء قبول المحتوى عند الناس</a:t>
            </a:r>
            <a:endParaRPr sz="1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280BA24C-B341-4C0B-F2C2-9F5105735CD7}"/>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4FDF837F-B3F6-A1BE-994E-6B13FB21CF1C}"/>
              </a:ext>
            </a:extLst>
          </p:cNvPr>
          <p:cNvSpPr txBox="1"/>
          <p:nvPr/>
        </p:nvSpPr>
        <p:spPr>
          <a:xfrm>
            <a:off x="3460835" y="2892942"/>
            <a:ext cx="5793697"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Model business canvas</a:t>
            </a:r>
            <a:endParaRPr dirty="0"/>
          </a:p>
        </p:txBody>
      </p:sp>
    </p:spTree>
    <p:extLst>
      <p:ext uri="{BB962C8B-B14F-4D97-AF65-F5344CB8AC3E}">
        <p14:creationId xmlns:p14="http://schemas.microsoft.com/office/powerpoint/2010/main" val="1960480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aphicFrame>
        <p:nvGraphicFramePr>
          <p:cNvPr id="182" name="Google Shape;182;p10"/>
          <p:cNvGraphicFramePr/>
          <p:nvPr>
            <p:extLst>
              <p:ext uri="{D42A27DB-BD31-4B8C-83A1-F6EECF244321}">
                <p14:modId xmlns:p14="http://schemas.microsoft.com/office/powerpoint/2010/main" val="42451458"/>
              </p:ext>
            </p:extLst>
          </p:nvPr>
        </p:nvGraphicFramePr>
        <p:xfrm>
          <a:off x="175250" y="358034"/>
          <a:ext cx="11841500" cy="5972428"/>
        </p:xfrm>
        <a:graphic>
          <a:graphicData uri="http://schemas.openxmlformats.org/drawingml/2006/table">
            <a:tbl>
              <a:tblPr bandRow="1">
                <a:noFill/>
              </a:tblPr>
              <a:tblGrid>
                <a:gridCol w="5920750">
                  <a:extLst>
                    <a:ext uri="{9D8B030D-6E8A-4147-A177-3AD203B41FA5}">
                      <a16:colId xmlns:a16="http://schemas.microsoft.com/office/drawing/2014/main" val="20000"/>
                    </a:ext>
                  </a:extLst>
                </a:gridCol>
                <a:gridCol w="5920750">
                  <a:extLst>
                    <a:ext uri="{9D8B030D-6E8A-4147-A177-3AD203B41FA5}">
                      <a16:colId xmlns:a16="http://schemas.microsoft.com/office/drawing/2014/main" val="20001"/>
                    </a:ext>
                  </a:extLst>
                </a:gridCol>
              </a:tblGrid>
              <a:tr h="3139791">
                <a:tc>
                  <a:txBody>
                    <a:bodyPr/>
                    <a:lstStyle/>
                    <a:p>
                      <a:pPr marL="0" marR="0" lvl="0" indent="0" algn="ctr" rtl="0">
                        <a:spcBef>
                          <a:spcPts val="0"/>
                        </a:spcBef>
                        <a:spcAft>
                          <a:spcPts val="0"/>
                        </a:spcAft>
                        <a:buClr>
                          <a:srgbClr val="17365D"/>
                        </a:buClr>
                        <a:buSzPts val="2400"/>
                        <a:buFont typeface="Arial"/>
                        <a:buNone/>
                      </a:pPr>
                      <a:r>
                        <a:rPr lang="ar-AE" sz="2400" u="none" strike="noStrike" cap="none" dirty="0" err="1">
                          <a:solidFill>
                            <a:srgbClr val="17365D"/>
                          </a:solidFill>
                          <a:latin typeface="Tajawal" panose="00000500000000000000" pitchFamily="2" charset="-78"/>
                          <a:cs typeface="Tajawal" panose="00000500000000000000" pitchFamily="2" charset="-78"/>
                        </a:rPr>
                        <a:t>Key</a:t>
                      </a:r>
                      <a:r>
                        <a:rPr lang="ar-AE" sz="2400" u="none" strike="noStrike" cap="none" dirty="0">
                          <a:solidFill>
                            <a:srgbClr val="17365D"/>
                          </a:solidFill>
                          <a:latin typeface="Tajawal" panose="00000500000000000000" pitchFamily="2" charset="-78"/>
                          <a:cs typeface="Tajawal" panose="00000500000000000000" pitchFamily="2" charset="-78"/>
                        </a:rPr>
                        <a:t> </a:t>
                      </a:r>
                      <a:r>
                        <a:rPr lang="ar-AE" sz="2400" u="none" strike="noStrike" cap="none" dirty="0" err="1">
                          <a:solidFill>
                            <a:srgbClr val="17365D"/>
                          </a:solidFill>
                          <a:latin typeface="Tajawal" panose="00000500000000000000" pitchFamily="2" charset="-78"/>
                          <a:cs typeface="Tajawal" panose="00000500000000000000" pitchFamily="2" charset="-78"/>
                        </a:rPr>
                        <a:t>Partnerships</a:t>
                      </a:r>
                      <a:r>
                        <a:rPr lang="ar-AE" sz="2400" u="none" strike="noStrike" cap="none" dirty="0">
                          <a:solidFill>
                            <a:srgbClr val="17365D"/>
                          </a:solidFill>
                          <a:latin typeface="Tajawal" panose="00000500000000000000" pitchFamily="2" charset="-78"/>
                          <a:cs typeface="Tajawal" panose="00000500000000000000" pitchFamily="2" charset="-78"/>
                        </a:rPr>
                        <a:t>(لشركاء الرئيسيون)</a:t>
                      </a:r>
                      <a:endParaRPr sz="2400" u="none" strike="noStrike" cap="none" dirty="0">
                        <a:latin typeface="Tajawal" panose="00000500000000000000" pitchFamily="2" charset="-78"/>
                        <a:cs typeface="Tajawal" panose="00000500000000000000" pitchFamily="2" charset="-78"/>
                      </a:endParaRPr>
                    </a:p>
                    <a:p>
                      <a:pPr marL="0" marR="0" lvl="0" indent="-114300" algn="l" rtl="1">
                        <a:spcBef>
                          <a:spcPts val="0"/>
                        </a:spcBef>
                        <a:spcAft>
                          <a:spcPts val="0"/>
                        </a:spcAft>
                        <a:buClr>
                          <a:schemeClr val="dk1"/>
                        </a:buClr>
                        <a:buSzPts val="1800"/>
                        <a:buFont typeface="Arial"/>
                        <a:buChar char="•"/>
                      </a:pPr>
                      <a:br>
                        <a:rPr lang="ar-AE" sz="1800" u="none" strike="noStrike" cap="none" dirty="0">
                          <a:latin typeface="Tajawal" panose="00000500000000000000" pitchFamily="2" charset="-78"/>
                          <a:cs typeface="Tajawal" panose="00000500000000000000" pitchFamily="2" charset="-78"/>
                        </a:rPr>
                      </a:br>
                      <a:endParaRPr sz="2000" u="none" strike="noStrike" cap="none"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أطباء نفسيين وخبراء تربية</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المدارس والجامعات </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الجمعيات الأهلية (التي تختص بالأهالي) ومنظمات المجتمع المدني</a:t>
                      </a:r>
                      <a:endParaRPr dirty="0">
                        <a:latin typeface="Tajawal" panose="00000500000000000000" pitchFamily="2" charset="-78"/>
                        <a:cs typeface="Tajawal" panose="00000500000000000000" pitchFamily="2" charset="-78"/>
                      </a:endParaRPr>
                    </a:p>
                    <a:p>
                      <a:pPr marL="0" marR="0" lvl="0" indent="0" algn="l" rtl="0">
                        <a:spcBef>
                          <a:spcPts val="100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19025" cap="flat" cmpd="sng">
                      <a:solidFill>
                        <a:srgbClr val="93CDDC"/>
                      </a:solidFill>
                      <a:prstDash val="solid"/>
                      <a:round/>
                      <a:headEnd type="none" w="sm" len="sm"/>
                      <a:tailEnd type="none" w="sm" len="sm"/>
                    </a:lnB>
                  </a:tcPr>
                </a:tc>
                <a:tc>
                  <a:txBody>
                    <a:bodyPr/>
                    <a:lstStyle/>
                    <a:p>
                      <a:pPr marL="0" marR="0" lvl="0" indent="0" algn="ctr" rtl="0">
                        <a:spcBef>
                          <a:spcPts val="0"/>
                        </a:spcBef>
                        <a:spcAft>
                          <a:spcPts val="0"/>
                        </a:spcAft>
                        <a:buClr>
                          <a:srgbClr val="17365D"/>
                        </a:buClr>
                        <a:buSzPts val="2400"/>
                        <a:buFont typeface="Arial"/>
                        <a:buNone/>
                      </a:pPr>
                      <a:r>
                        <a:rPr lang="ar-AE" sz="2400" u="none" strike="noStrike" cap="none" dirty="0" err="1">
                          <a:solidFill>
                            <a:srgbClr val="17365D"/>
                          </a:solidFill>
                          <a:latin typeface="Tajawal" panose="00000500000000000000" pitchFamily="2" charset="-78"/>
                          <a:cs typeface="Tajawal" panose="00000500000000000000" pitchFamily="2" charset="-78"/>
                        </a:rPr>
                        <a:t>Key</a:t>
                      </a:r>
                      <a:r>
                        <a:rPr lang="ar-AE" sz="2400" u="none" strike="noStrike" cap="none" dirty="0">
                          <a:solidFill>
                            <a:srgbClr val="17365D"/>
                          </a:solidFill>
                          <a:latin typeface="Tajawal" panose="00000500000000000000" pitchFamily="2" charset="-78"/>
                          <a:cs typeface="Tajawal" panose="00000500000000000000" pitchFamily="2" charset="-78"/>
                        </a:rPr>
                        <a:t> </a:t>
                      </a:r>
                      <a:r>
                        <a:rPr lang="ar-AE" sz="2400" u="none" strike="noStrike" cap="none" dirty="0" err="1">
                          <a:solidFill>
                            <a:srgbClr val="17365D"/>
                          </a:solidFill>
                          <a:latin typeface="Tajawal" panose="00000500000000000000" pitchFamily="2" charset="-78"/>
                          <a:cs typeface="Tajawal" panose="00000500000000000000" pitchFamily="2" charset="-78"/>
                        </a:rPr>
                        <a:t>Activities</a:t>
                      </a:r>
                      <a:r>
                        <a:rPr lang="ar-AE" sz="2400" u="none" strike="noStrike" cap="none" dirty="0">
                          <a:solidFill>
                            <a:srgbClr val="17365D"/>
                          </a:solidFill>
                          <a:latin typeface="Tajawal" panose="00000500000000000000" pitchFamily="2" charset="-78"/>
                          <a:cs typeface="Tajawal" panose="00000500000000000000" pitchFamily="2" charset="-78"/>
                        </a:rPr>
                        <a:t>(الأنشطة الأساسية)</a:t>
                      </a:r>
                      <a:endParaRPr sz="2400" u="none" strike="noStrike" cap="none" dirty="0">
                        <a:latin typeface="Tajawal" panose="00000500000000000000" pitchFamily="2" charset="-78"/>
                        <a:cs typeface="Tajawal" panose="00000500000000000000" pitchFamily="2" charset="-78"/>
                      </a:endParaRPr>
                    </a:p>
                    <a:p>
                      <a:pPr marL="0" marR="0" lvl="0" indent="-114300" algn="l" rtl="1">
                        <a:spcBef>
                          <a:spcPts val="0"/>
                        </a:spcBef>
                        <a:spcAft>
                          <a:spcPts val="0"/>
                        </a:spcAft>
                        <a:buClr>
                          <a:schemeClr val="dk1"/>
                        </a:buClr>
                        <a:buSzPts val="1800"/>
                        <a:buFont typeface="Arial"/>
                        <a:buChar char="•"/>
                      </a:pPr>
                      <a:br>
                        <a:rPr lang="ar-AE" sz="1800" u="none" strike="noStrike" cap="none" dirty="0">
                          <a:latin typeface="Tajawal" panose="00000500000000000000" pitchFamily="2" charset="-78"/>
                          <a:cs typeface="Tajawal" panose="00000500000000000000" pitchFamily="2" charset="-78"/>
                        </a:rPr>
                      </a:br>
                      <a:endParaRPr sz="1600" u="none" strike="noStrike" cap="none" dirty="0">
                        <a:latin typeface="Tajawal" panose="00000500000000000000" pitchFamily="2" charset="-78"/>
                        <a:cs typeface="Tajawal" panose="00000500000000000000" pitchFamily="2" charset="-78"/>
                      </a:endParaRPr>
                    </a:p>
                    <a:p>
                      <a:pPr marL="0" marR="0" lvl="0" indent="-101600" algn="r" rtl="1">
                        <a:spcBef>
                          <a:spcPts val="0"/>
                        </a:spcBef>
                        <a:spcAft>
                          <a:spcPts val="0"/>
                        </a:spcAft>
                        <a:buClr>
                          <a:schemeClr val="dk1"/>
                        </a:buClr>
                        <a:buSzPts val="1600"/>
                        <a:buFont typeface="Arial"/>
                        <a:buChar char="•"/>
                      </a:pPr>
                      <a:r>
                        <a:rPr lang="ar-AE" sz="1600" u="none" strike="noStrike" cap="none" dirty="0">
                          <a:latin typeface="Tajawal" panose="00000500000000000000" pitchFamily="2" charset="-78"/>
                          <a:cs typeface="Tajawal" panose="00000500000000000000" pitchFamily="2" charset="-78"/>
                        </a:rPr>
                        <a:t>إ</a:t>
                      </a:r>
                      <a:r>
                        <a:rPr lang="ar-AE" sz="2000" u="none" strike="noStrike" cap="none" dirty="0">
                          <a:latin typeface="Tajawal" panose="00000500000000000000" pitchFamily="2" charset="-78"/>
                          <a:cs typeface="Tajawal" panose="00000500000000000000" pitchFamily="2" charset="-78"/>
                        </a:rPr>
                        <a:t>نتاج المحتوى التوعوي</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تنفيذ ندوات وورش عمل توعوية ( محاضرات اونلاين)</a:t>
                      </a:r>
                      <a:endParaRPr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19025" cap="flat" cmpd="sng">
                      <a:solidFill>
                        <a:srgbClr val="93CDDC"/>
                      </a:solidFill>
                      <a:prstDash val="solid"/>
                      <a:round/>
                      <a:headEnd type="none" w="sm" len="sm"/>
                      <a:tailEnd type="none" w="sm" len="sm"/>
                    </a:lnB>
                  </a:tcPr>
                </a:tc>
                <a:extLst>
                  <a:ext uri="{0D108BD9-81ED-4DB2-BD59-A6C34878D82A}">
                    <a16:rowId xmlns:a16="http://schemas.microsoft.com/office/drawing/2014/main" val="10000"/>
                  </a:ext>
                </a:extLst>
              </a:tr>
              <a:tr h="2832637">
                <a:tc>
                  <a:txBody>
                    <a:bodyPr/>
                    <a:lstStyle/>
                    <a:p>
                      <a:pPr marL="0" marR="0" lvl="0" indent="0" algn="ctr" rtl="0">
                        <a:spcBef>
                          <a:spcPts val="0"/>
                        </a:spcBef>
                        <a:spcAft>
                          <a:spcPts val="0"/>
                        </a:spcAft>
                        <a:buClr>
                          <a:srgbClr val="17365D"/>
                        </a:buClr>
                        <a:buSzPts val="2000"/>
                        <a:buFont typeface="Arial"/>
                        <a:buNone/>
                      </a:pPr>
                      <a:r>
                        <a:rPr lang="ar-AE" sz="2000" u="none" strike="noStrike" cap="none" dirty="0" err="1">
                          <a:solidFill>
                            <a:srgbClr val="17365D"/>
                          </a:solidFill>
                          <a:latin typeface="Tajawal" panose="00000500000000000000" pitchFamily="2" charset="-78"/>
                          <a:cs typeface="Tajawal" panose="00000500000000000000" pitchFamily="2" charset="-78"/>
                        </a:rPr>
                        <a:t>Key</a:t>
                      </a:r>
                      <a:r>
                        <a:rPr lang="ar-AE" sz="2000" u="none" strike="noStrike" cap="none" dirty="0">
                          <a:solidFill>
                            <a:srgbClr val="17365D"/>
                          </a:solidFill>
                          <a:latin typeface="Tajawal" panose="00000500000000000000" pitchFamily="2" charset="-78"/>
                          <a:cs typeface="Tajawal" panose="00000500000000000000" pitchFamily="2" charset="-78"/>
                        </a:rPr>
                        <a:t> </a:t>
                      </a:r>
                      <a:r>
                        <a:rPr lang="ar-AE" sz="2000" u="none" strike="noStrike" cap="none" dirty="0" err="1">
                          <a:solidFill>
                            <a:srgbClr val="17365D"/>
                          </a:solidFill>
                          <a:latin typeface="Tajawal" panose="00000500000000000000" pitchFamily="2" charset="-78"/>
                          <a:cs typeface="Tajawal" panose="00000500000000000000" pitchFamily="2" charset="-78"/>
                        </a:rPr>
                        <a:t>Resources</a:t>
                      </a:r>
                      <a:r>
                        <a:rPr lang="ar-AE" sz="2000" u="none" strike="noStrike" cap="none" dirty="0">
                          <a:solidFill>
                            <a:srgbClr val="17365D"/>
                          </a:solidFill>
                          <a:latin typeface="Tajawal" panose="00000500000000000000" pitchFamily="2" charset="-78"/>
                          <a:cs typeface="Tajawal" panose="00000500000000000000" pitchFamily="2" charset="-78"/>
                        </a:rPr>
                        <a:t>(الموارد الأساسية)</a:t>
                      </a:r>
                      <a:endParaRPr sz="2000" u="none" strike="noStrike" cap="none" dirty="0">
                        <a:latin typeface="Tajawal" panose="00000500000000000000" pitchFamily="2" charset="-78"/>
                        <a:cs typeface="Tajawal" panose="00000500000000000000" pitchFamily="2" charset="-78"/>
                      </a:endParaRPr>
                    </a:p>
                    <a:p>
                      <a:pPr marL="0" marR="0" lvl="0" indent="-114300" algn="l" rtl="1">
                        <a:spcBef>
                          <a:spcPts val="0"/>
                        </a:spcBef>
                        <a:spcAft>
                          <a:spcPts val="0"/>
                        </a:spcAft>
                        <a:buClr>
                          <a:schemeClr val="dk1"/>
                        </a:buClr>
                        <a:buSzPts val="1800"/>
                        <a:buFont typeface="Arial"/>
                        <a:buChar char="•"/>
                      </a:pPr>
                      <a:br>
                        <a:rPr lang="ar-AE" sz="1800" u="none" strike="noStrike" cap="none" dirty="0">
                          <a:latin typeface="Tajawal" panose="00000500000000000000" pitchFamily="2" charset="-78"/>
                          <a:cs typeface="Tajawal" panose="00000500000000000000" pitchFamily="2" charset="-78"/>
                        </a:rPr>
                      </a:br>
                      <a:endParaRPr sz="1600" u="none" strike="noStrike" cap="none" dirty="0">
                        <a:latin typeface="Tajawal" panose="00000500000000000000" pitchFamily="2" charset="-78"/>
                        <a:cs typeface="Tajawal" panose="00000500000000000000" pitchFamily="2" charset="-78"/>
                      </a:endParaRPr>
                    </a:p>
                    <a:p>
                      <a:pPr marL="0" marR="0" lvl="0" indent="-152400" algn="r" rtl="1">
                        <a:spcBef>
                          <a:spcPts val="0"/>
                        </a:spcBef>
                        <a:spcAft>
                          <a:spcPts val="0"/>
                        </a:spcAft>
                        <a:buClr>
                          <a:srgbClr val="17365D"/>
                        </a:buClr>
                        <a:buSzPts val="2400"/>
                        <a:buFont typeface="Arial"/>
                        <a:buChar char="•"/>
                      </a:pPr>
                      <a:r>
                        <a:rPr lang="ar-AE" sz="2400" u="none" strike="noStrike" cap="none" dirty="0">
                          <a:solidFill>
                            <a:srgbClr val="17365D"/>
                          </a:solidFill>
                          <a:latin typeface="Tajawal" panose="00000500000000000000" pitchFamily="2" charset="-78"/>
                          <a:cs typeface="Tajawal" panose="00000500000000000000" pitchFamily="2" charset="-78"/>
                        </a:rPr>
                        <a:t>بشرية</a:t>
                      </a:r>
                      <a:r>
                        <a:rPr lang="ar-AE" sz="2400" u="none" strike="noStrike" cap="none" dirty="0">
                          <a:latin typeface="Tajawal" panose="00000500000000000000" pitchFamily="2" charset="-78"/>
                          <a:cs typeface="Tajawal" panose="00000500000000000000" pitchFamily="2" charset="-78"/>
                        </a:rPr>
                        <a:t>: خبراء نفسيين وتربويين، فريق إنتاج محتوى.</a:t>
                      </a:r>
                      <a:endParaRPr dirty="0">
                        <a:latin typeface="Tajawal" panose="00000500000000000000" pitchFamily="2" charset="-78"/>
                        <a:cs typeface="Tajawal" panose="00000500000000000000" pitchFamily="2" charset="-78"/>
                      </a:endParaRPr>
                    </a:p>
                    <a:p>
                      <a:pPr marL="0" marR="0" lvl="0" indent="-152400" algn="r" rtl="1">
                        <a:spcBef>
                          <a:spcPts val="0"/>
                        </a:spcBef>
                        <a:spcAft>
                          <a:spcPts val="0"/>
                        </a:spcAft>
                        <a:buClr>
                          <a:srgbClr val="17365D"/>
                        </a:buClr>
                        <a:buSzPts val="2400"/>
                        <a:buFont typeface="Arial"/>
                        <a:buChar char="•"/>
                      </a:pPr>
                      <a:r>
                        <a:rPr lang="ar-AE" sz="2400" u="none" strike="noStrike" cap="none" dirty="0">
                          <a:solidFill>
                            <a:srgbClr val="17365D"/>
                          </a:solidFill>
                          <a:latin typeface="Tajawal" panose="00000500000000000000" pitchFamily="2" charset="-78"/>
                          <a:cs typeface="Tajawal" panose="00000500000000000000" pitchFamily="2" charset="-78"/>
                        </a:rPr>
                        <a:t>مادية: </a:t>
                      </a:r>
                      <a:r>
                        <a:rPr lang="ar-AE" sz="2400" u="none" strike="noStrike" cap="none" dirty="0">
                          <a:latin typeface="Tajawal" panose="00000500000000000000" pitchFamily="2" charset="-78"/>
                          <a:cs typeface="Tajawal" panose="00000500000000000000" pitchFamily="2" charset="-78"/>
                        </a:rPr>
                        <a:t>معدات تصوير أدوات تقنية بسيطة </a:t>
                      </a:r>
                      <a:endParaRPr dirty="0">
                        <a:latin typeface="Tajawal" panose="00000500000000000000" pitchFamily="2" charset="-78"/>
                        <a:cs typeface="Tajawal" panose="00000500000000000000" pitchFamily="2" charset="-78"/>
                      </a:endParaRPr>
                    </a:p>
                    <a:p>
                      <a:pPr marL="0" marR="0" lvl="0" indent="0" algn="l" rtl="0">
                        <a:spcBef>
                          <a:spcPts val="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19025" cap="flat" cmpd="sng">
                      <a:solidFill>
                        <a:srgbClr val="93CDDC"/>
                      </a:solidFill>
                      <a:prstDash val="solid"/>
                      <a:round/>
                      <a:headEnd type="none" w="sm" len="sm"/>
                      <a:tailEnd type="none" w="sm" len="sm"/>
                    </a:lnT>
                    <a:lnB w="9525" cap="flat" cmpd="sng">
                      <a:solidFill>
                        <a:srgbClr val="B7DDE8"/>
                      </a:solidFill>
                      <a:prstDash val="solid"/>
                      <a:round/>
                      <a:headEnd type="none" w="sm" len="sm"/>
                      <a:tailEnd type="none" w="sm" len="sm"/>
                    </a:lnB>
                  </a:tcPr>
                </a:tc>
                <a:tc>
                  <a:txBody>
                    <a:bodyPr/>
                    <a:lstStyle/>
                    <a:p>
                      <a:pPr marL="0" marR="0" lvl="0" indent="0" algn="ctr" rtl="0">
                        <a:spcBef>
                          <a:spcPts val="0"/>
                        </a:spcBef>
                        <a:spcAft>
                          <a:spcPts val="0"/>
                        </a:spcAft>
                        <a:buClr>
                          <a:srgbClr val="17365D"/>
                        </a:buClr>
                        <a:buSzPts val="1600"/>
                        <a:buFont typeface="Arial"/>
                        <a:buNone/>
                      </a:pPr>
                      <a:r>
                        <a:rPr lang="ar-AE" sz="2400" u="none" strike="noStrike" cap="none" dirty="0" err="1">
                          <a:solidFill>
                            <a:srgbClr val="17365D"/>
                          </a:solidFill>
                          <a:latin typeface="Tajawal" panose="00000500000000000000" pitchFamily="2" charset="-78"/>
                          <a:cs typeface="Tajawal" panose="00000500000000000000" pitchFamily="2" charset="-78"/>
                        </a:rPr>
                        <a:t>Value</a:t>
                      </a:r>
                      <a:r>
                        <a:rPr lang="ar-AE" sz="2400" u="none" strike="noStrike" cap="none" dirty="0">
                          <a:solidFill>
                            <a:srgbClr val="17365D"/>
                          </a:solidFill>
                          <a:latin typeface="Tajawal" panose="00000500000000000000" pitchFamily="2" charset="-78"/>
                          <a:cs typeface="Tajawal" panose="00000500000000000000" pitchFamily="2" charset="-78"/>
                        </a:rPr>
                        <a:t> </a:t>
                      </a:r>
                      <a:r>
                        <a:rPr lang="ar-AE" sz="2400" u="none" strike="noStrike" cap="none" dirty="0" err="1">
                          <a:solidFill>
                            <a:srgbClr val="17365D"/>
                          </a:solidFill>
                          <a:latin typeface="Tajawal" panose="00000500000000000000" pitchFamily="2" charset="-78"/>
                          <a:cs typeface="Tajawal" panose="00000500000000000000" pitchFamily="2" charset="-78"/>
                        </a:rPr>
                        <a:t>Propositions</a:t>
                      </a:r>
                      <a:r>
                        <a:rPr lang="ar-AE" sz="2400" u="none" strike="noStrike" cap="none" dirty="0">
                          <a:solidFill>
                            <a:srgbClr val="17365D"/>
                          </a:solidFill>
                          <a:latin typeface="Tajawal" panose="00000500000000000000" pitchFamily="2" charset="-78"/>
                          <a:cs typeface="Tajawal" panose="00000500000000000000" pitchFamily="2" charset="-78"/>
                        </a:rPr>
                        <a:t>(القيمة المقترحة)</a:t>
                      </a:r>
                      <a:endParaRPr sz="2800" u="none" strike="noStrike" cap="none" dirty="0">
                        <a:latin typeface="Tajawal" panose="00000500000000000000" pitchFamily="2" charset="-78"/>
                        <a:cs typeface="Tajawal" panose="00000500000000000000" pitchFamily="2" charset="-78"/>
                      </a:endParaRPr>
                    </a:p>
                    <a:p>
                      <a:pPr marL="0" marR="63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تقديم محتوى توعوي(توعية الآباء والمراهقين والشباب بمخاطر الإدمان الرقمي و إدمان المحتوي الإباحي)</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تقديم حلول عملية للأهالي للحد من إدمان الأطفال والمراهقين على </a:t>
                      </a:r>
                      <a:r>
                        <a:rPr lang="ar-AE" sz="2000" u="none" strike="noStrike" cap="none" dirty="0" err="1">
                          <a:latin typeface="Tajawal" panose="00000500000000000000" pitchFamily="2" charset="-78"/>
                          <a:cs typeface="Tajawal" panose="00000500000000000000" pitchFamily="2" charset="-78"/>
                        </a:rPr>
                        <a:t>السوشيال</a:t>
                      </a:r>
                      <a:r>
                        <a:rPr lang="ar-AE" sz="2000" u="none" strike="noStrike" cap="none" dirty="0">
                          <a:latin typeface="Tajawal" panose="00000500000000000000" pitchFamily="2" charset="-78"/>
                          <a:cs typeface="Tajawal" panose="00000500000000000000" pitchFamily="2" charset="-78"/>
                        </a:rPr>
                        <a:t> ميديا</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تعزيز التربية الواعية (باستبدال وقت الشاشة بأنشطة صحية، تنمية المهارات الحياتية، زيادة التواصل الأسري)</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وتقديم حلول للوقاية والحماية من إدمان الإباحية </a:t>
                      </a:r>
                      <a:endParaRPr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19025" cap="flat" cmpd="sng">
                      <a:solidFill>
                        <a:srgbClr val="93CDDC"/>
                      </a:solidFill>
                      <a:prstDash val="solid"/>
                      <a:round/>
                      <a:headEnd type="none" w="sm" len="sm"/>
                      <a:tailEnd type="none" w="sm" len="sm"/>
                    </a:lnT>
                    <a:lnB w="9525" cap="flat" cmpd="sng">
                      <a:solidFill>
                        <a:srgbClr val="B7DDE8"/>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B7B63077-6357-45E9-5498-403D47E02C9F}"/>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043F9741-7093-A67B-8A4C-8425EE7E82AF}"/>
              </a:ext>
            </a:extLst>
          </p:cNvPr>
          <p:cNvSpPr txBox="1"/>
          <p:nvPr/>
        </p:nvSpPr>
        <p:spPr>
          <a:xfrm>
            <a:off x="4061602" y="3013522"/>
            <a:ext cx="406879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Vision &amp; goals</a:t>
            </a:r>
            <a:endParaRPr dirty="0"/>
          </a:p>
        </p:txBody>
      </p:sp>
    </p:spTree>
    <p:extLst>
      <p:ext uri="{BB962C8B-B14F-4D97-AF65-F5344CB8AC3E}">
        <p14:creationId xmlns:p14="http://schemas.microsoft.com/office/powerpoint/2010/main" val="240418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11"/>
          <p:cNvGraphicFramePr/>
          <p:nvPr>
            <p:extLst>
              <p:ext uri="{D42A27DB-BD31-4B8C-83A1-F6EECF244321}">
                <p14:modId xmlns:p14="http://schemas.microsoft.com/office/powerpoint/2010/main" val="1068855675"/>
              </p:ext>
            </p:extLst>
          </p:nvPr>
        </p:nvGraphicFramePr>
        <p:xfrm>
          <a:off x="410750" y="201446"/>
          <a:ext cx="11209750" cy="6219495"/>
        </p:xfrm>
        <a:graphic>
          <a:graphicData uri="http://schemas.openxmlformats.org/drawingml/2006/table">
            <a:tbl>
              <a:tblPr bandRow="1">
                <a:noFill/>
              </a:tblPr>
              <a:tblGrid>
                <a:gridCol w="5604875">
                  <a:extLst>
                    <a:ext uri="{9D8B030D-6E8A-4147-A177-3AD203B41FA5}">
                      <a16:colId xmlns:a16="http://schemas.microsoft.com/office/drawing/2014/main" val="20000"/>
                    </a:ext>
                  </a:extLst>
                </a:gridCol>
                <a:gridCol w="5604875">
                  <a:extLst>
                    <a:ext uri="{9D8B030D-6E8A-4147-A177-3AD203B41FA5}">
                      <a16:colId xmlns:a16="http://schemas.microsoft.com/office/drawing/2014/main" val="20001"/>
                    </a:ext>
                  </a:extLst>
                </a:gridCol>
              </a:tblGrid>
              <a:tr h="2307875">
                <a:tc>
                  <a:txBody>
                    <a:bodyPr/>
                    <a:lstStyle/>
                    <a:p>
                      <a:pPr marL="0" marR="0" lvl="0" indent="0" algn="ctr" rtl="0">
                        <a:spcBef>
                          <a:spcPts val="0"/>
                        </a:spcBef>
                        <a:spcAft>
                          <a:spcPts val="0"/>
                        </a:spcAft>
                        <a:buClr>
                          <a:srgbClr val="17365D"/>
                        </a:buClr>
                        <a:buSzPts val="2000"/>
                        <a:buFont typeface="Calibri"/>
                        <a:buNone/>
                      </a:pP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Customer</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 </a:t>
                      </a: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Relationships</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(العلاقة مع العملاء)</a:t>
                      </a:r>
                      <a:endParaRPr sz="2000" b="1" u="none" strike="noStrike" cap="none" dirty="0">
                        <a:latin typeface="Tajawal" panose="00000500000000000000" pitchFamily="2" charset="-78"/>
                        <a:ea typeface="Calibri"/>
                        <a:cs typeface="Tajawal" panose="00000500000000000000" pitchFamily="2" charset="-78"/>
                        <a:sym typeface="Calibri"/>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ea typeface="Calibri"/>
                          <a:cs typeface="Tajawal" panose="00000500000000000000" pitchFamily="2" charset="-78"/>
                          <a:sym typeface="Calibri"/>
                        </a:rPr>
                        <a:t>دعم مستمر وتفاعلي</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ea typeface="Calibri"/>
                          <a:cs typeface="Tajawal" panose="00000500000000000000" pitchFamily="2" charset="-78"/>
                          <a:sym typeface="Calibri"/>
                        </a:rPr>
                        <a:t>مجتمع تفاعلي للآباء(إنشاء جروب فيس , واتس تفاعلي داعم للآباء لتبادل التجارب، طرح الأسئلة)</a:t>
                      </a:r>
                      <a:endParaRPr dirty="0">
                        <a:latin typeface="Tajawal" panose="00000500000000000000" pitchFamily="2" charset="-78"/>
                        <a:cs typeface="Tajawal" panose="00000500000000000000" pitchFamily="2" charset="-78"/>
                      </a:endParaRPr>
                    </a:p>
                    <a:p>
                      <a:pPr marL="0" marR="0" lvl="0" indent="0" algn="l" rtl="0">
                        <a:spcBef>
                          <a:spcPts val="100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9525" cap="flat" cmpd="sng">
                      <a:solidFill>
                        <a:srgbClr val="B7DDE8"/>
                      </a:solidFill>
                      <a:prstDash val="solid"/>
                      <a:round/>
                      <a:headEnd type="none" w="sm" len="sm"/>
                      <a:tailEnd type="none" w="sm" len="sm"/>
                    </a:lnB>
                  </a:tcPr>
                </a:tc>
                <a:tc>
                  <a:txBody>
                    <a:bodyPr/>
                    <a:lstStyle/>
                    <a:p>
                      <a:pPr marL="0" marR="0" lvl="0" indent="0" algn="ctr" rtl="0">
                        <a:spcBef>
                          <a:spcPts val="0"/>
                        </a:spcBef>
                        <a:spcAft>
                          <a:spcPts val="0"/>
                        </a:spcAft>
                        <a:buClr>
                          <a:srgbClr val="17365D"/>
                        </a:buClr>
                        <a:buSzPts val="2000"/>
                        <a:buFont typeface="Calibri"/>
                        <a:buNone/>
                      </a:pP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Channels</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(قنوات التوزيع)</a:t>
                      </a:r>
                      <a:endParaRPr sz="2000" b="1" u="none" strike="noStrike" cap="none" dirty="0">
                        <a:latin typeface="Tajawal" panose="00000500000000000000" pitchFamily="2" charset="-78"/>
                        <a:ea typeface="Calibri"/>
                        <a:cs typeface="Tajawal" panose="00000500000000000000" pitchFamily="2" charset="-78"/>
                        <a:sym typeface="Calibri"/>
                      </a:endParaRPr>
                    </a:p>
                    <a:p>
                      <a:pPr marL="0" marR="0" lvl="0" indent="-127000" algn="r" rtl="1">
                        <a:spcBef>
                          <a:spcPts val="0"/>
                        </a:spcBef>
                        <a:spcAft>
                          <a:spcPts val="0"/>
                        </a:spcAft>
                        <a:buClr>
                          <a:schemeClr val="dk1"/>
                        </a:buClr>
                        <a:buSzPts val="2000"/>
                        <a:buFont typeface="Arial"/>
                        <a:buChar char="•"/>
                      </a:pPr>
                      <a:r>
                        <a:rPr lang="ar-AE" sz="2000" b="0" u="none" strike="noStrike" cap="none" dirty="0">
                          <a:latin typeface="Tajawal" panose="00000500000000000000" pitchFamily="2" charset="-78"/>
                          <a:ea typeface="Calibri"/>
                          <a:cs typeface="Tajawal" panose="00000500000000000000" pitchFamily="2" charset="-78"/>
                          <a:sym typeface="Calibri"/>
                        </a:rPr>
                        <a:t>وسائل التواصل الاجتماعي (فيسبوك، </a:t>
                      </a:r>
                      <a:r>
                        <a:rPr lang="ar-AE" sz="2000" b="0" u="none" strike="noStrike" cap="none" dirty="0" err="1">
                          <a:latin typeface="Tajawal" panose="00000500000000000000" pitchFamily="2" charset="-78"/>
                          <a:ea typeface="Calibri"/>
                          <a:cs typeface="Tajawal" panose="00000500000000000000" pitchFamily="2" charset="-78"/>
                          <a:sym typeface="Calibri"/>
                        </a:rPr>
                        <a:t>إنستجرام</a:t>
                      </a:r>
                      <a:r>
                        <a:rPr lang="ar-AE" sz="2000" b="0" u="none" strike="noStrike" cap="none" dirty="0">
                          <a:latin typeface="Tajawal" panose="00000500000000000000" pitchFamily="2" charset="-78"/>
                          <a:ea typeface="Calibri"/>
                          <a:cs typeface="Tajawal" panose="00000500000000000000" pitchFamily="2" charset="-78"/>
                          <a:sym typeface="Calibri"/>
                        </a:rPr>
                        <a:t>، يوتيوب وقابلة للزيادة)</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b="0" u="none" strike="noStrike" cap="none" dirty="0">
                          <a:latin typeface="Tajawal" panose="00000500000000000000" pitchFamily="2" charset="-78"/>
                          <a:ea typeface="Calibri"/>
                          <a:cs typeface="Tajawal" panose="00000500000000000000" pitchFamily="2" charset="-78"/>
                          <a:sym typeface="Calibri"/>
                        </a:rPr>
                        <a:t>الشراكات مع المدارس والجمعيات الأهلية</a:t>
                      </a:r>
                      <a:endParaRPr dirty="0">
                        <a:latin typeface="Tajawal" panose="00000500000000000000" pitchFamily="2" charset="-78"/>
                        <a:cs typeface="Tajawal" panose="00000500000000000000" pitchFamily="2" charset="-78"/>
                      </a:endParaRPr>
                    </a:p>
                    <a:p>
                      <a:pPr marL="0" marR="0" lvl="0" indent="0" algn="l" rtl="0">
                        <a:spcBef>
                          <a:spcPts val="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9525" cap="flat" cmpd="sng">
                      <a:solidFill>
                        <a:srgbClr val="B7DDE8"/>
                      </a:solidFill>
                      <a:prstDash val="solid"/>
                      <a:round/>
                      <a:headEnd type="none" w="sm" len="sm"/>
                      <a:tailEnd type="none" w="sm" len="sm"/>
                    </a:lnB>
                  </a:tcPr>
                </a:tc>
                <a:extLst>
                  <a:ext uri="{0D108BD9-81ED-4DB2-BD59-A6C34878D82A}">
                    <a16:rowId xmlns:a16="http://schemas.microsoft.com/office/drawing/2014/main" val="10000"/>
                  </a:ext>
                </a:extLst>
              </a:tr>
              <a:tr h="1911954">
                <a:tc>
                  <a:txBody>
                    <a:bodyPr/>
                    <a:lstStyle/>
                    <a:p>
                      <a:pPr marL="0" marR="0" lvl="0" indent="0" algn="ctr" rtl="0">
                        <a:spcBef>
                          <a:spcPts val="0"/>
                        </a:spcBef>
                        <a:spcAft>
                          <a:spcPts val="0"/>
                        </a:spcAft>
                        <a:buClr>
                          <a:srgbClr val="17365D"/>
                        </a:buClr>
                        <a:buSzPts val="2000"/>
                        <a:buFont typeface="Calibri"/>
                        <a:buNone/>
                      </a:pP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Cost</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 </a:t>
                      </a: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Structure</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 (هيكل التكاليف)</a:t>
                      </a:r>
                      <a:endParaRPr sz="2000" u="none" strike="noStrike" cap="none" dirty="0">
                        <a:latin typeface="Tajawal" panose="00000500000000000000" pitchFamily="2" charset="-78"/>
                        <a:cs typeface="Tajawal" panose="00000500000000000000" pitchFamily="2" charset="-78"/>
                      </a:endParaRPr>
                    </a:p>
                    <a:p>
                      <a:pPr marL="0" marR="0" lvl="0" indent="-114300" algn="l" rtl="1">
                        <a:spcBef>
                          <a:spcPts val="0"/>
                        </a:spcBef>
                        <a:spcAft>
                          <a:spcPts val="0"/>
                        </a:spcAft>
                        <a:buClr>
                          <a:schemeClr val="dk1"/>
                        </a:buClr>
                        <a:buSzPts val="1800"/>
                        <a:buFont typeface="Arial"/>
                        <a:buChar char="•"/>
                      </a:pPr>
                      <a:br>
                        <a:rPr lang="ar-AE" sz="1800" u="none" strike="noStrike" cap="none" dirty="0">
                          <a:latin typeface="Tajawal" panose="00000500000000000000" pitchFamily="2" charset="-78"/>
                          <a:cs typeface="Tajawal" panose="00000500000000000000" pitchFamily="2" charset="-78"/>
                        </a:rPr>
                      </a:br>
                      <a:endParaRPr sz="1600" u="none" strike="noStrike" cap="none" dirty="0">
                        <a:latin typeface="Tajawal" panose="00000500000000000000" pitchFamily="2" charset="-78"/>
                        <a:ea typeface="Calibri"/>
                        <a:cs typeface="Tajawal" panose="00000500000000000000" pitchFamily="2" charset="-78"/>
                        <a:sym typeface="Calibri"/>
                      </a:endParaRPr>
                    </a:p>
                    <a:p>
                      <a:pPr marL="0" marR="0" lvl="0" indent="-101600" algn="r" rtl="1">
                        <a:spcBef>
                          <a:spcPts val="0"/>
                        </a:spcBef>
                        <a:spcAft>
                          <a:spcPts val="0"/>
                        </a:spcAft>
                        <a:buClr>
                          <a:schemeClr val="dk1"/>
                        </a:buClr>
                        <a:buSzPts val="1600"/>
                        <a:buFont typeface="Arial"/>
                        <a:buChar char="•"/>
                      </a:pPr>
                      <a:r>
                        <a:rPr lang="ar-AE" sz="1600" u="none" strike="noStrike" cap="none" dirty="0">
                          <a:latin typeface="Tajawal" panose="00000500000000000000" pitchFamily="2" charset="-78"/>
                          <a:ea typeface="Calibri"/>
                          <a:cs typeface="Tajawal" panose="00000500000000000000" pitchFamily="2" charset="-78"/>
                          <a:sym typeface="Calibri"/>
                        </a:rPr>
                        <a:t>ا</a:t>
                      </a:r>
                      <a:r>
                        <a:rPr lang="ar-AE" sz="2000" u="none" strike="noStrike" cap="none" dirty="0">
                          <a:latin typeface="Tajawal" panose="00000500000000000000" pitchFamily="2" charset="-78"/>
                          <a:ea typeface="Calibri"/>
                          <a:cs typeface="Tajawal" panose="00000500000000000000" pitchFamily="2" charset="-78"/>
                          <a:sym typeface="Calibri"/>
                        </a:rPr>
                        <a:t>لتسويق والإعلان: حملات إعلانية</a:t>
                      </a:r>
                      <a:endParaRPr dirty="0">
                        <a:latin typeface="Tajawal" panose="00000500000000000000" pitchFamily="2" charset="-78"/>
                        <a:cs typeface="Tajawal" panose="00000500000000000000" pitchFamily="2" charset="-78"/>
                      </a:endParaRPr>
                    </a:p>
                    <a:p>
                      <a:pPr marL="0" marR="0" lvl="0" indent="-127000" algn="r" rtl="1">
                        <a:spcBef>
                          <a:spcPts val="1000"/>
                        </a:spcBef>
                        <a:spcAft>
                          <a:spcPts val="0"/>
                        </a:spcAft>
                        <a:buClr>
                          <a:schemeClr val="dk1"/>
                        </a:buClr>
                        <a:buSzPts val="2000"/>
                        <a:buFont typeface="Arial"/>
                        <a:buChar char="•"/>
                      </a:pPr>
                      <a:r>
                        <a:rPr lang="ar-AE" sz="2000" u="none" strike="noStrike" cap="none" dirty="0">
                          <a:latin typeface="Tajawal" panose="00000500000000000000" pitchFamily="2" charset="-78"/>
                          <a:ea typeface="Calibri"/>
                          <a:cs typeface="Tajawal" panose="00000500000000000000" pitchFamily="2" charset="-78"/>
                          <a:sym typeface="Calibri"/>
                        </a:rPr>
                        <a:t>فلوس للدكتور المختص</a:t>
                      </a:r>
                      <a:endParaRPr dirty="0">
                        <a:latin typeface="Tajawal" panose="00000500000000000000" pitchFamily="2" charset="-78"/>
                        <a:cs typeface="Tajawal" panose="00000500000000000000" pitchFamily="2" charset="-78"/>
                      </a:endParaRPr>
                    </a:p>
                    <a:p>
                      <a:pPr marL="0" marR="0" lvl="0" indent="0" algn="l" rtl="0">
                        <a:spcBef>
                          <a:spcPts val="100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9525" cap="flat" cmpd="sng">
                      <a:solidFill>
                        <a:srgbClr val="B7DDE8"/>
                      </a:solidFill>
                      <a:prstDash val="solid"/>
                      <a:round/>
                      <a:headEnd type="none" w="sm" len="sm"/>
                      <a:tailEnd type="none" w="sm" len="sm"/>
                    </a:lnB>
                  </a:tcPr>
                </a:tc>
                <a:tc>
                  <a:txBody>
                    <a:bodyPr/>
                    <a:lstStyle/>
                    <a:p>
                      <a:pPr marL="0" marR="0" lvl="0" indent="0" algn="ctr" rtl="0">
                        <a:spcBef>
                          <a:spcPts val="0"/>
                        </a:spcBef>
                        <a:spcAft>
                          <a:spcPts val="0"/>
                        </a:spcAft>
                        <a:buClr>
                          <a:srgbClr val="17365D"/>
                        </a:buClr>
                        <a:buSzPts val="2000"/>
                        <a:buFont typeface="Calibri"/>
                        <a:buNone/>
                      </a:pP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Revenue</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 </a:t>
                      </a: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Stream</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(مصادر الإيرادات)</a:t>
                      </a:r>
                      <a:endParaRPr sz="2800" u="none" strike="noStrike" cap="none"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ea typeface="Calibri"/>
                          <a:cs typeface="Tajawal" panose="00000500000000000000" pitchFamily="2" charset="-78"/>
                          <a:sym typeface="Calibri"/>
                        </a:rPr>
                        <a:t>منح ودعم حكومي </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ea typeface="Calibri"/>
                          <a:cs typeface="Tajawal" panose="00000500000000000000" pitchFamily="2" charset="-78"/>
                          <a:sym typeface="Calibri"/>
                        </a:rPr>
                        <a:t>تبرعات ومساهمات مجتمعية(صعبة حاليا ومرتبطة بقدرتنا على تنفيذ حملات قوية)</a:t>
                      </a:r>
                      <a:endParaRPr dirty="0">
                        <a:latin typeface="Tajawal" panose="00000500000000000000" pitchFamily="2" charset="-78"/>
                        <a:cs typeface="Tajawal" panose="00000500000000000000" pitchFamily="2" charset="-78"/>
                      </a:endParaRPr>
                    </a:p>
                    <a:p>
                      <a:pPr marL="0" marR="0" lvl="0" indent="0" algn="l" rtl="0">
                        <a:spcBef>
                          <a:spcPts val="100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br>
                        <a:rPr lang="ar-AE" sz="1800" u="none" strike="noStrike" cap="none" dirty="0">
                          <a:latin typeface="Tajawal" panose="00000500000000000000" pitchFamily="2" charset="-78"/>
                          <a:cs typeface="Tajawal" panose="00000500000000000000" pitchFamily="2" charset="-78"/>
                        </a:rPr>
                      </a:b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9525" cap="flat" cmpd="sng">
                      <a:solidFill>
                        <a:srgbClr val="B7DDE8"/>
                      </a:solidFill>
                      <a:prstDash val="solid"/>
                      <a:round/>
                      <a:headEnd type="none" w="sm" len="sm"/>
                      <a:tailEnd type="none" w="sm" len="sm"/>
                    </a:lnB>
                  </a:tcPr>
                </a:tc>
                <a:extLst>
                  <a:ext uri="{0D108BD9-81ED-4DB2-BD59-A6C34878D82A}">
                    <a16:rowId xmlns:a16="http://schemas.microsoft.com/office/drawing/2014/main" val="10001"/>
                  </a:ext>
                </a:extLst>
              </a:tr>
              <a:tr h="1145250">
                <a:tc gridSpan="2">
                  <a:txBody>
                    <a:bodyPr/>
                    <a:lstStyle/>
                    <a:p>
                      <a:pPr marL="0" marR="0" lvl="0" indent="0" algn="ctr" rtl="0">
                        <a:spcBef>
                          <a:spcPts val="0"/>
                        </a:spcBef>
                        <a:spcAft>
                          <a:spcPts val="0"/>
                        </a:spcAft>
                        <a:buClr>
                          <a:srgbClr val="17365D"/>
                        </a:buClr>
                        <a:buSzPts val="2000"/>
                        <a:buFont typeface="Calibri"/>
                        <a:buNone/>
                      </a:pP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Customer</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 </a:t>
                      </a: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Segments</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(شرائح العملاء)</a:t>
                      </a:r>
                      <a:endParaRPr sz="2000" u="none" strike="noStrike" cap="none" dirty="0">
                        <a:latin typeface="Tajawal" panose="00000500000000000000" pitchFamily="2" charset="-78"/>
                        <a:ea typeface="Calibri"/>
                        <a:cs typeface="Tajawal" panose="00000500000000000000" pitchFamily="2" charset="-78"/>
                        <a:sym typeface="Calibri"/>
                      </a:endParaRPr>
                    </a:p>
                    <a:p>
                      <a:pPr marL="0" marR="0" lvl="0" indent="-127000" algn="r" rtl="1">
                        <a:spcBef>
                          <a:spcPts val="0"/>
                        </a:spcBef>
                        <a:spcAft>
                          <a:spcPts val="0"/>
                        </a:spcAft>
                        <a:buClr>
                          <a:schemeClr val="dk1"/>
                        </a:buClr>
                        <a:buSzPts val="2000"/>
                        <a:buFont typeface="Play"/>
                        <a:buAutoNum type="arabicPeriod"/>
                      </a:pPr>
                      <a:r>
                        <a:rPr lang="ar-AE" sz="2000" u="none" strike="noStrike" cap="none" dirty="0">
                          <a:latin typeface="Tajawal" panose="00000500000000000000" pitchFamily="2" charset="-78"/>
                          <a:ea typeface="Calibri"/>
                          <a:cs typeface="Tajawal" panose="00000500000000000000" pitchFamily="2" charset="-78"/>
                          <a:sym typeface="Calibri"/>
                        </a:rPr>
                        <a:t>الآباء والأمهات (الفئة الأساسية المستهدفة، لتوعيتهم بكيفية التعامل مع إدمان الأطفال </a:t>
                      </a:r>
                      <a:r>
                        <a:rPr lang="ar-AE" sz="2000" u="none" strike="noStrike" cap="none" dirty="0" err="1">
                          <a:latin typeface="Tajawal" panose="00000500000000000000" pitchFamily="2" charset="-78"/>
                          <a:ea typeface="Calibri"/>
                          <a:cs typeface="Tajawal" panose="00000500000000000000" pitchFamily="2" charset="-78"/>
                          <a:sym typeface="Calibri"/>
                        </a:rPr>
                        <a:t>للسوشيال</a:t>
                      </a:r>
                      <a:r>
                        <a:rPr lang="ar-AE" sz="2000" u="none" strike="noStrike" cap="none" dirty="0">
                          <a:latin typeface="Tajawal" panose="00000500000000000000" pitchFamily="2" charset="-78"/>
                          <a:ea typeface="Calibri"/>
                          <a:cs typeface="Tajawal" panose="00000500000000000000" pitchFamily="2" charset="-78"/>
                          <a:sym typeface="Calibri"/>
                        </a:rPr>
                        <a:t> ميديا)</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Play"/>
                        <a:buAutoNum type="arabicPeriod"/>
                      </a:pPr>
                      <a:r>
                        <a:rPr lang="ar-AE" sz="2000" u="none" strike="noStrike" cap="none" dirty="0">
                          <a:latin typeface="Tajawal" panose="00000500000000000000" pitchFamily="2" charset="-78"/>
                          <a:ea typeface="Calibri"/>
                          <a:cs typeface="Tajawal" panose="00000500000000000000" pitchFamily="2" charset="-78"/>
                          <a:sym typeface="Calibri"/>
                        </a:rPr>
                        <a:t>الأطفال والمراهقون والشباب (المستفيد النهائي من الحد من الاستخدام المفرط للتكنولوجيا ودعم صحتهم النفسية والاجتماعية)</a:t>
                      </a:r>
                      <a:endParaRPr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9525" cap="flat" cmpd="sng">
                      <a:solidFill>
                        <a:srgbClr val="B7DDE8"/>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2"/>
          <p:cNvSpPr txBox="1"/>
          <p:nvPr/>
        </p:nvSpPr>
        <p:spPr>
          <a:xfrm>
            <a:off x="3703603" y="2797835"/>
            <a:ext cx="5618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ar-AE" sz="4800" b="0" i="0" u="none" strike="noStrike" cap="none">
                <a:solidFill>
                  <a:srgbClr val="00679D"/>
                </a:solidFill>
                <a:latin typeface="Open Sans Light"/>
                <a:ea typeface="Open Sans Light"/>
                <a:cs typeface="Open Sans Light"/>
                <a:sym typeface="Open Sans Light"/>
              </a:rPr>
              <a:t>Competitior Analysis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0A219C-35FD-4FF2-A1D3-B0C71D190444}"/>
              </a:ext>
            </a:extLst>
          </p:cNvPr>
          <p:cNvSpPr txBox="1"/>
          <p:nvPr/>
        </p:nvSpPr>
        <p:spPr>
          <a:xfrm>
            <a:off x="406068" y="2028616"/>
            <a:ext cx="11379864" cy="2123658"/>
          </a:xfrm>
          <a:prstGeom prst="rect">
            <a:avLst/>
          </a:prstGeom>
          <a:noFill/>
        </p:spPr>
        <p:txBody>
          <a:bodyPr wrap="square" rtlCol="0">
            <a:spAutoFit/>
          </a:bodyPr>
          <a:lstStyle/>
          <a:p>
            <a:pPr algn="r" rtl="1"/>
            <a:r>
              <a:rPr lang="ar-EG" sz="4400" dirty="0">
                <a:latin typeface="Tajawal" panose="00000500000000000000" pitchFamily="2" charset="-78"/>
                <a:cs typeface="Tajawal" panose="00000500000000000000" pitchFamily="2" charset="-78"/>
              </a:rPr>
              <a:t>بالنسبة لواعي ميزة القناة انها </a:t>
            </a:r>
            <a:r>
              <a:rPr lang="ar-EG" sz="4400" dirty="0" err="1">
                <a:latin typeface="Tajawal" panose="00000500000000000000" pitchFamily="2" charset="-78"/>
                <a:cs typeface="Tajawal" panose="00000500000000000000" pitchFamily="2" charset="-78"/>
              </a:rPr>
              <a:t>بتتكلم</a:t>
            </a:r>
            <a:r>
              <a:rPr lang="ar-EG" sz="4400" dirty="0">
                <a:latin typeface="Tajawal" panose="00000500000000000000" pitchFamily="2" charset="-78"/>
                <a:cs typeface="Tajawal" panose="00000500000000000000" pitchFamily="2" charset="-78"/>
              </a:rPr>
              <a:t> بكل صراحة والمحتوي متنوع ما بين قصص وما بين تجارب وما بين نصائح عامة</a:t>
            </a:r>
          </a:p>
        </p:txBody>
      </p:sp>
      <p:sp>
        <p:nvSpPr>
          <p:cNvPr id="3" name="Google Shape;194;p12">
            <a:extLst>
              <a:ext uri="{FF2B5EF4-FFF2-40B4-BE49-F238E27FC236}">
                <a16:creationId xmlns:a16="http://schemas.microsoft.com/office/drawing/2014/main" id="{CF1A4239-D3EF-BE4B-27C3-4E3C2497E352}"/>
              </a:ext>
            </a:extLst>
          </p:cNvPr>
          <p:cNvSpPr txBox="1"/>
          <p:nvPr/>
        </p:nvSpPr>
        <p:spPr>
          <a:xfrm>
            <a:off x="477300" y="85945"/>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YouTube</a:t>
            </a:r>
            <a:endParaRPr dirty="0"/>
          </a:p>
        </p:txBody>
      </p:sp>
    </p:spTree>
    <p:extLst>
      <p:ext uri="{BB962C8B-B14F-4D97-AF65-F5344CB8AC3E}">
        <p14:creationId xmlns:p14="http://schemas.microsoft.com/office/powerpoint/2010/main" val="413229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ECB46-1ED0-B049-B13A-3D160D9789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4B30BE-F0BC-C030-365A-682317402E99}"/>
              </a:ext>
            </a:extLst>
          </p:cNvPr>
          <p:cNvSpPr txBox="1"/>
          <p:nvPr/>
        </p:nvSpPr>
        <p:spPr>
          <a:xfrm>
            <a:off x="406068" y="1971466"/>
            <a:ext cx="11379864" cy="3477875"/>
          </a:xfrm>
          <a:prstGeom prst="rect">
            <a:avLst/>
          </a:prstGeom>
          <a:noFill/>
        </p:spPr>
        <p:txBody>
          <a:bodyPr wrap="square" rtlCol="0">
            <a:spAutoFit/>
          </a:bodyPr>
          <a:lstStyle/>
          <a:p>
            <a:pPr algn="r" rtl="1"/>
            <a:r>
              <a:rPr lang="ar-EG" sz="4400" dirty="0">
                <a:latin typeface="Tajawal" panose="00000500000000000000" pitchFamily="2" charset="-78"/>
                <a:cs typeface="Tajawal" panose="00000500000000000000" pitchFamily="2" charset="-78"/>
              </a:rPr>
              <a:t>بالنسبة برضوا لواعي فنفس الصراحة هنا برضوا لاكن التفاعل أقل بشكل ملحوظ عن يوتيوب (ممكن نستنتج من ده إن الكلام عن إدمان الإباحية عليه اقبال أكتر علي يوتيوب دونًا عن أي منصة اخري)</a:t>
            </a:r>
          </a:p>
        </p:txBody>
      </p:sp>
      <p:sp>
        <p:nvSpPr>
          <p:cNvPr id="3" name="Google Shape;194;p12">
            <a:extLst>
              <a:ext uri="{FF2B5EF4-FFF2-40B4-BE49-F238E27FC236}">
                <a16:creationId xmlns:a16="http://schemas.microsoft.com/office/drawing/2014/main" id="{17D70D46-3AA7-326D-8904-C73800DDB7F6}"/>
              </a:ext>
            </a:extLst>
          </p:cNvPr>
          <p:cNvSpPr txBox="1"/>
          <p:nvPr/>
        </p:nvSpPr>
        <p:spPr>
          <a:xfrm>
            <a:off x="477300" y="85945"/>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Instagram</a:t>
            </a:r>
            <a:endParaRPr dirty="0"/>
          </a:p>
        </p:txBody>
      </p:sp>
    </p:spTree>
    <p:extLst>
      <p:ext uri="{BB962C8B-B14F-4D97-AF65-F5344CB8AC3E}">
        <p14:creationId xmlns:p14="http://schemas.microsoft.com/office/powerpoint/2010/main" val="2987712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0A7E9-E88E-64DE-E0A7-100FAA3EC91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6D4733E-95F6-2431-A733-DCB5A66C0E17}"/>
              </a:ext>
            </a:extLst>
          </p:cNvPr>
          <p:cNvSpPr txBox="1"/>
          <p:nvPr/>
        </p:nvSpPr>
        <p:spPr>
          <a:xfrm>
            <a:off x="406068" y="1971466"/>
            <a:ext cx="11379864" cy="4154984"/>
          </a:xfrm>
          <a:prstGeom prst="rect">
            <a:avLst/>
          </a:prstGeom>
          <a:noFill/>
        </p:spPr>
        <p:txBody>
          <a:bodyPr wrap="square" rtlCol="0">
            <a:spAutoFit/>
          </a:bodyPr>
          <a:lstStyle/>
          <a:p>
            <a:pPr algn="r" rtl="1"/>
            <a:r>
              <a:rPr lang="ar-EG" sz="4400" dirty="0">
                <a:latin typeface="Tajawal" panose="00000500000000000000" pitchFamily="2" charset="-78"/>
                <a:cs typeface="Tajawal" panose="00000500000000000000" pitchFamily="2" charset="-78"/>
              </a:rPr>
              <a:t>بالنسبة لواعي نفس الصراحة برضوا والتفاعل هناك علي </a:t>
            </a:r>
            <a:r>
              <a:rPr lang="ar-EG" sz="4400" dirty="0" err="1">
                <a:latin typeface="Tajawal" panose="00000500000000000000" pitchFamily="2" charset="-78"/>
                <a:cs typeface="Tajawal" panose="00000500000000000000" pitchFamily="2" charset="-78"/>
              </a:rPr>
              <a:t>الريلز</a:t>
            </a:r>
            <a:r>
              <a:rPr lang="ar-EG" sz="4400" dirty="0">
                <a:latin typeface="Tajawal" panose="00000500000000000000" pitchFamily="2" charset="-78"/>
                <a:cs typeface="Tajawal" panose="00000500000000000000" pitchFamily="2" charset="-78"/>
              </a:rPr>
              <a:t> عالي بصراحة علي </a:t>
            </a:r>
            <a:r>
              <a:rPr lang="ar-EG" sz="4400" dirty="0" err="1">
                <a:latin typeface="Tajawal" panose="00000500000000000000" pitchFamily="2" charset="-78"/>
                <a:cs typeface="Tajawal" panose="00000500000000000000" pitchFamily="2" charset="-78"/>
              </a:rPr>
              <a:t>البوستات</a:t>
            </a:r>
            <a:r>
              <a:rPr lang="ar-EG" sz="4400" dirty="0">
                <a:latin typeface="Tajawal" panose="00000500000000000000" pitchFamily="2" charset="-78"/>
                <a:cs typeface="Tajawal" panose="00000500000000000000" pitchFamily="2" charset="-78"/>
              </a:rPr>
              <a:t> قليل خالص (بالمقارنة بعدد المتابعين)</a:t>
            </a:r>
          </a:p>
          <a:p>
            <a:pPr algn="r" rtl="1"/>
            <a:endParaRPr lang="ar-EG" sz="4400" dirty="0">
              <a:latin typeface="Tajawal" panose="00000500000000000000" pitchFamily="2" charset="-78"/>
              <a:cs typeface="Tajawal" panose="00000500000000000000" pitchFamily="2" charset="-78"/>
            </a:endParaRPr>
          </a:p>
          <a:p>
            <a:pPr algn="r" rtl="1"/>
            <a:r>
              <a:rPr lang="ar-EG" sz="4400" dirty="0">
                <a:latin typeface="Tajawal" panose="00000500000000000000" pitchFamily="2" charset="-78"/>
                <a:cs typeface="Tajawal" panose="00000500000000000000" pitchFamily="2" charset="-78"/>
              </a:rPr>
              <a:t>بالنسبة ل </a:t>
            </a:r>
            <a:r>
              <a:rPr lang="en-US" sz="4400" dirty="0">
                <a:latin typeface="Tajawal" panose="00000500000000000000" pitchFamily="2" charset="-78"/>
                <a:cs typeface="Tajawal" panose="00000500000000000000" pitchFamily="2" charset="-78"/>
              </a:rPr>
              <a:t>Plus 14</a:t>
            </a:r>
            <a:r>
              <a:rPr lang="ar-EG" sz="4400" dirty="0">
                <a:latin typeface="Tajawal" panose="00000500000000000000" pitchFamily="2" charset="-78"/>
                <a:cs typeface="Tajawal" panose="00000500000000000000" pitchFamily="2" charset="-78"/>
              </a:rPr>
              <a:t> حلو عندهم تحدي الشاشات السامة (نصائح وتحدي ان احنا نبطل ونعمل جوائز)</a:t>
            </a:r>
          </a:p>
        </p:txBody>
      </p:sp>
      <p:sp>
        <p:nvSpPr>
          <p:cNvPr id="3" name="Google Shape;194;p12">
            <a:extLst>
              <a:ext uri="{FF2B5EF4-FFF2-40B4-BE49-F238E27FC236}">
                <a16:creationId xmlns:a16="http://schemas.microsoft.com/office/drawing/2014/main" id="{76FD5B2C-BBCE-B614-DD34-CEA0A6B7B028}"/>
              </a:ext>
            </a:extLst>
          </p:cNvPr>
          <p:cNvSpPr txBox="1"/>
          <p:nvPr/>
        </p:nvSpPr>
        <p:spPr>
          <a:xfrm>
            <a:off x="477300" y="85945"/>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Facebook</a:t>
            </a:r>
            <a:endParaRPr dirty="0"/>
          </a:p>
        </p:txBody>
      </p:sp>
    </p:spTree>
    <p:extLst>
      <p:ext uri="{BB962C8B-B14F-4D97-AF65-F5344CB8AC3E}">
        <p14:creationId xmlns:p14="http://schemas.microsoft.com/office/powerpoint/2010/main" val="3067706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1E658-2B53-FEF6-56B2-BE44E000C1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C1BDD9-F713-2D9E-4200-A71CBE255E2E}"/>
              </a:ext>
            </a:extLst>
          </p:cNvPr>
          <p:cNvSpPr txBox="1"/>
          <p:nvPr/>
        </p:nvSpPr>
        <p:spPr>
          <a:xfrm>
            <a:off x="406068" y="1971466"/>
            <a:ext cx="11379864" cy="2123658"/>
          </a:xfrm>
          <a:prstGeom prst="rect">
            <a:avLst/>
          </a:prstGeom>
          <a:noFill/>
        </p:spPr>
        <p:txBody>
          <a:bodyPr wrap="square" rtlCol="0">
            <a:spAutoFit/>
          </a:bodyPr>
          <a:lstStyle/>
          <a:p>
            <a:pPr algn="r" rtl="1"/>
            <a:r>
              <a:rPr lang="ar-EG" sz="4400" dirty="0">
                <a:latin typeface="Tajawal" panose="00000500000000000000" pitchFamily="2" charset="-78"/>
                <a:cs typeface="Tajawal" panose="00000500000000000000" pitchFamily="2" charset="-78"/>
              </a:rPr>
              <a:t>جمعية المودة للتنمية وجلسة الفكرة ف استشارات نفسية اونلاين والفلوس الي </a:t>
            </a:r>
            <a:r>
              <a:rPr lang="ar-EG" sz="4400" dirty="0" err="1">
                <a:latin typeface="Tajawal" panose="00000500000000000000" pitchFamily="2" charset="-78"/>
                <a:cs typeface="Tajawal" panose="00000500000000000000" pitchFamily="2" charset="-78"/>
              </a:rPr>
              <a:t>بيطلوبوها</a:t>
            </a:r>
            <a:r>
              <a:rPr lang="ar-EG" sz="4400" dirty="0">
                <a:latin typeface="Tajawal" panose="00000500000000000000" pitchFamily="2" charset="-78"/>
                <a:cs typeface="Tajawal" panose="00000500000000000000" pitchFamily="2" charset="-78"/>
              </a:rPr>
              <a:t> علي فلوس الدكتور تعتبر قليلة</a:t>
            </a:r>
          </a:p>
        </p:txBody>
      </p:sp>
      <p:sp>
        <p:nvSpPr>
          <p:cNvPr id="3" name="Google Shape;194;p12">
            <a:extLst>
              <a:ext uri="{FF2B5EF4-FFF2-40B4-BE49-F238E27FC236}">
                <a16:creationId xmlns:a16="http://schemas.microsoft.com/office/drawing/2014/main" id="{00A30FAB-050B-E42A-21AC-CAFFD239B485}"/>
              </a:ext>
            </a:extLst>
          </p:cNvPr>
          <p:cNvSpPr txBox="1"/>
          <p:nvPr/>
        </p:nvSpPr>
        <p:spPr>
          <a:xfrm>
            <a:off x="477299" y="85945"/>
            <a:ext cx="764752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Website &amp; Mobile app</a:t>
            </a:r>
            <a:endParaRPr dirty="0"/>
          </a:p>
        </p:txBody>
      </p:sp>
    </p:spTree>
    <p:extLst>
      <p:ext uri="{BB962C8B-B14F-4D97-AF65-F5344CB8AC3E}">
        <p14:creationId xmlns:p14="http://schemas.microsoft.com/office/powerpoint/2010/main" val="3437691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9BCD1-C077-CF6F-BD26-53A375E88A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C7209DE-7E7F-0397-2AF7-7F5D0BAEF236}"/>
              </a:ext>
            </a:extLst>
          </p:cNvPr>
          <p:cNvSpPr txBox="1"/>
          <p:nvPr/>
        </p:nvSpPr>
        <p:spPr>
          <a:xfrm>
            <a:off x="406068" y="1752391"/>
            <a:ext cx="11379864" cy="4401205"/>
          </a:xfrm>
          <a:prstGeom prst="rect">
            <a:avLst/>
          </a:prstGeom>
          <a:noFill/>
        </p:spPr>
        <p:txBody>
          <a:bodyPr wrap="square" rtlCol="0">
            <a:spAutoFit/>
          </a:bodyPr>
          <a:lstStyle/>
          <a:p>
            <a:pPr marL="571500" indent="-571500" algn="r" rtl="1">
              <a:buFont typeface="Arial" panose="020B0604020202020204" pitchFamily="34" charset="0"/>
              <a:buChar char="•"/>
            </a:pPr>
            <a:r>
              <a:rPr lang="ar-EG" sz="4000" dirty="0">
                <a:latin typeface="Tajawal" panose="00000500000000000000" pitchFamily="2" charset="-78"/>
                <a:cs typeface="Tajawal" panose="00000500000000000000" pitchFamily="2" charset="-78"/>
              </a:rPr>
              <a:t>لا يوجد منافس قوي يتحدث عن إدمان الهاتف</a:t>
            </a:r>
          </a:p>
          <a:p>
            <a:pPr marL="571500" indent="-571500" algn="r" rtl="1">
              <a:buFont typeface="Arial" panose="020B0604020202020204" pitchFamily="34" charset="0"/>
              <a:buChar char="•"/>
            </a:pPr>
            <a:r>
              <a:rPr lang="ar-EG" sz="4000" dirty="0">
                <a:latin typeface="Tajawal" panose="00000500000000000000" pitchFamily="2" charset="-78"/>
                <a:cs typeface="Tajawal" panose="00000500000000000000" pitchFamily="2" charset="-78"/>
              </a:rPr>
              <a:t>لا يوجد سوي منصة واعي لإدمان الإباحية</a:t>
            </a:r>
          </a:p>
          <a:p>
            <a:pPr marL="571500" indent="-571500" algn="r" rtl="1">
              <a:buFont typeface="Arial" panose="020B0604020202020204" pitchFamily="34" charset="0"/>
              <a:buChar char="•"/>
            </a:pPr>
            <a:r>
              <a:rPr lang="ar-EG" sz="4000" dirty="0">
                <a:latin typeface="Tajawal" panose="00000500000000000000" pitchFamily="2" charset="-78"/>
                <a:cs typeface="Tajawal" panose="00000500000000000000" pitchFamily="2" charset="-78"/>
              </a:rPr>
              <a:t>جميعة المودة وجلسة برامج فقط علي الهاتف ولا يوجد مجتمع لمشاركة التجارب او التحديات</a:t>
            </a:r>
          </a:p>
          <a:p>
            <a:pPr marL="571500" indent="-571500" algn="r" rtl="1">
              <a:buFont typeface="Arial" panose="020B0604020202020204" pitchFamily="34" charset="0"/>
              <a:buChar char="•"/>
            </a:pPr>
            <a:r>
              <a:rPr lang="ar-EG" sz="4000" dirty="0">
                <a:latin typeface="Tajawal" panose="00000500000000000000" pitchFamily="2" charset="-78"/>
                <a:cs typeface="Tajawal" panose="00000500000000000000" pitchFamily="2" charset="-78"/>
              </a:rPr>
              <a:t>لا يوجد منافس جمع ما بين إدمان الهاتف (كشاشة و </a:t>
            </a:r>
            <a:r>
              <a:rPr lang="ar-EG" sz="4000" dirty="0" err="1">
                <a:latin typeface="Tajawal" panose="00000500000000000000" pitchFamily="2" charset="-78"/>
                <a:cs typeface="Tajawal" panose="00000500000000000000" pitchFamily="2" charset="-78"/>
              </a:rPr>
              <a:t>سوشيال</a:t>
            </a:r>
            <a:r>
              <a:rPr lang="ar-EG" sz="4000" dirty="0">
                <a:latin typeface="Tajawal" panose="00000500000000000000" pitchFamily="2" charset="-78"/>
                <a:cs typeface="Tajawal" panose="00000500000000000000" pitchFamily="2" charset="-78"/>
              </a:rPr>
              <a:t> ميديا وألعاب) وإدمان الإباحية</a:t>
            </a:r>
            <a:endParaRPr lang="en-US" sz="4000" dirty="0">
              <a:latin typeface="Tajawal" panose="00000500000000000000" pitchFamily="2" charset="-78"/>
              <a:cs typeface="Tajawal" panose="00000500000000000000" pitchFamily="2" charset="-78"/>
            </a:endParaRPr>
          </a:p>
          <a:p>
            <a:pPr marL="571500" indent="-571500" algn="r" rtl="1">
              <a:buFont typeface="Arial" panose="020B0604020202020204" pitchFamily="34" charset="0"/>
              <a:buChar char="•"/>
            </a:pPr>
            <a:r>
              <a:rPr lang="ar-EG" sz="4000" dirty="0">
                <a:latin typeface="Tajawal" panose="00000500000000000000" pitchFamily="2" charset="-78"/>
                <a:cs typeface="Tajawal" panose="00000500000000000000" pitchFamily="2" charset="-78"/>
              </a:rPr>
              <a:t>في صفاحات </a:t>
            </a:r>
            <a:r>
              <a:rPr lang="ar-EG" sz="4000">
                <a:latin typeface="Tajawal" panose="00000500000000000000" pitchFamily="2" charset="-78"/>
                <a:cs typeface="Tajawal" panose="00000500000000000000" pitchFamily="2" charset="-78"/>
              </a:rPr>
              <a:t>عدد المتابعين عالي لاكن التفاعل قليل</a:t>
            </a:r>
            <a:endParaRPr lang="ar-EG" sz="4000" dirty="0">
              <a:latin typeface="Tajawal" panose="00000500000000000000" pitchFamily="2" charset="-78"/>
              <a:cs typeface="Tajawal" panose="00000500000000000000" pitchFamily="2" charset="-78"/>
            </a:endParaRPr>
          </a:p>
        </p:txBody>
      </p:sp>
      <p:sp>
        <p:nvSpPr>
          <p:cNvPr id="3" name="Google Shape;194;p12">
            <a:extLst>
              <a:ext uri="{FF2B5EF4-FFF2-40B4-BE49-F238E27FC236}">
                <a16:creationId xmlns:a16="http://schemas.microsoft.com/office/drawing/2014/main" id="{6CCCA88C-D5D3-FB9A-87E0-593ACDFEA07A}"/>
              </a:ext>
            </a:extLst>
          </p:cNvPr>
          <p:cNvSpPr txBox="1"/>
          <p:nvPr/>
        </p:nvSpPr>
        <p:spPr>
          <a:xfrm>
            <a:off x="477299" y="85945"/>
            <a:ext cx="7990426"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Notes from competitor analysis</a:t>
            </a:r>
            <a:endParaRPr dirty="0"/>
          </a:p>
        </p:txBody>
      </p:sp>
    </p:spTree>
    <p:extLst>
      <p:ext uri="{BB962C8B-B14F-4D97-AF65-F5344CB8AC3E}">
        <p14:creationId xmlns:p14="http://schemas.microsoft.com/office/powerpoint/2010/main" val="1039605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43AABC1F-4842-2CD6-50F8-0D95DCFDFB9B}"/>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3A2D134C-9B3B-E369-1492-983EA1EFF2B1}"/>
              </a:ext>
            </a:extLst>
          </p:cNvPr>
          <p:cNvSpPr txBox="1"/>
          <p:nvPr/>
        </p:nvSpPr>
        <p:spPr>
          <a:xfrm>
            <a:off x="3220943" y="2644190"/>
            <a:ext cx="5750114"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b="0" i="0" u="none" strike="noStrike" cap="none" dirty="0">
                <a:solidFill>
                  <a:srgbClr val="00679D"/>
                </a:solidFill>
                <a:latin typeface="Open Sans Light"/>
                <a:ea typeface="Open Sans Light"/>
                <a:cs typeface="Open Sans Light"/>
                <a:sym typeface="Open Sans Light"/>
              </a:rPr>
              <a:t>Target segments</a:t>
            </a:r>
            <a:endParaRPr dirty="0"/>
          </a:p>
        </p:txBody>
      </p:sp>
    </p:spTree>
    <p:extLst>
      <p:ext uri="{BB962C8B-B14F-4D97-AF65-F5344CB8AC3E}">
        <p14:creationId xmlns:p14="http://schemas.microsoft.com/office/powerpoint/2010/main" val="834035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 name="TextBox 1">
            <a:extLst>
              <a:ext uri="{FF2B5EF4-FFF2-40B4-BE49-F238E27FC236}">
                <a16:creationId xmlns:a16="http://schemas.microsoft.com/office/drawing/2014/main" id="{7859AFDA-1C06-7F27-62B5-18F310FE95BE}"/>
              </a:ext>
            </a:extLst>
          </p:cNvPr>
          <p:cNvSpPr txBox="1"/>
          <p:nvPr/>
        </p:nvSpPr>
        <p:spPr>
          <a:xfrm>
            <a:off x="406068" y="1351508"/>
            <a:ext cx="11379864" cy="4154984"/>
          </a:xfrm>
          <a:prstGeom prst="rect">
            <a:avLst/>
          </a:prstGeom>
          <a:noFill/>
        </p:spPr>
        <p:txBody>
          <a:bodyPr wrap="square" rtlCol="0">
            <a:spAutoFit/>
          </a:bodyPr>
          <a:lstStyle/>
          <a:p>
            <a:pPr algn="r" rtl="1"/>
            <a:r>
              <a:rPr lang="ar-EG" sz="4400" dirty="0">
                <a:latin typeface="Tajawal" panose="00000500000000000000" pitchFamily="2" charset="-78"/>
                <a:cs typeface="Tajawal" panose="00000500000000000000" pitchFamily="2" charset="-78"/>
              </a:rPr>
              <a:t>المناطق الحضارية من مصر</a:t>
            </a:r>
          </a:p>
          <a:p>
            <a:pPr algn="r" rtl="1"/>
            <a:r>
              <a:rPr lang="ar-EG" sz="4400" dirty="0">
                <a:latin typeface="Tajawal" panose="00000500000000000000" pitchFamily="2" charset="-78"/>
                <a:cs typeface="Tajawal" panose="00000500000000000000" pitchFamily="2" charset="-78"/>
              </a:rPr>
              <a:t>الشباب والمراهقين والبالغين</a:t>
            </a:r>
          </a:p>
          <a:p>
            <a:pPr algn="r" rtl="1"/>
            <a:r>
              <a:rPr lang="ar-EG" sz="4400" dirty="0">
                <a:latin typeface="Tajawal" panose="00000500000000000000" pitchFamily="2" charset="-78"/>
                <a:cs typeface="Tajawal" panose="00000500000000000000" pitchFamily="2" charset="-78"/>
              </a:rPr>
              <a:t>مستوي دخل: ضعيف، متسوط، عالي</a:t>
            </a:r>
          </a:p>
          <a:p>
            <a:pPr algn="r" rtl="1"/>
            <a:r>
              <a:rPr lang="ar-EG" sz="4400" dirty="0">
                <a:latin typeface="Tajawal" panose="00000500000000000000" pitchFamily="2" charset="-78"/>
                <a:cs typeface="Tajawal" panose="00000500000000000000" pitchFamily="2" charset="-78"/>
              </a:rPr>
              <a:t>معدل استخدام عالي للموبايل</a:t>
            </a:r>
          </a:p>
          <a:p>
            <a:pPr algn="r" rtl="1"/>
            <a:r>
              <a:rPr lang="ar-EG" sz="4400" dirty="0">
                <a:latin typeface="Tajawal" panose="00000500000000000000" pitchFamily="2" charset="-78"/>
                <a:cs typeface="Tajawal" panose="00000500000000000000" pitchFamily="2" charset="-78"/>
              </a:rPr>
              <a:t>شباب ومراهقين وحتي كبار كسالي مش </a:t>
            </a:r>
            <a:r>
              <a:rPr lang="ar-EG" sz="4400" dirty="0" err="1">
                <a:latin typeface="Tajawal" panose="00000500000000000000" pitchFamily="2" charset="-78"/>
                <a:cs typeface="Tajawal" panose="00000500000000000000" pitchFamily="2" charset="-78"/>
              </a:rPr>
              <a:t>عايزين</a:t>
            </a:r>
            <a:r>
              <a:rPr lang="ar-EG" sz="4400" dirty="0">
                <a:latin typeface="Tajawal" panose="00000500000000000000" pitchFamily="2" charset="-78"/>
                <a:cs typeface="Tajawal" panose="00000500000000000000" pitchFamily="2" charset="-78"/>
              </a:rPr>
              <a:t> يعملوا حاجة اول ما يصحوا يفتحوا الموبايل</a:t>
            </a:r>
            <a:endParaRPr lang="en-US" sz="4400" dirty="0">
              <a:latin typeface="Tajawal" panose="00000500000000000000" pitchFamily="2" charset="-78"/>
              <a:cs typeface="Tajawal" panose="00000500000000000000" pitchFamily="2" charset="-7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1AA63B0E-3E67-A445-3287-E8E6824DDB42}"/>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B8B3B110-1FBC-AF19-487F-889A97F322E7}"/>
              </a:ext>
            </a:extLst>
          </p:cNvPr>
          <p:cNvSpPr txBox="1"/>
          <p:nvPr/>
        </p:nvSpPr>
        <p:spPr>
          <a:xfrm>
            <a:off x="3472152" y="2598044"/>
            <a:ext cx="312961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P</a:t>
            </a:r>
            <a:r>
              <a:rPr lang="en-US" sz="4800" b="0" i="0" u="none" strike="noStrike" cap="none" dirty="0">
                <a:solidFill>
                  <a:srgbClr val="00679D"/>
                </a:solidFill>
                <a:latin typeface="Open Sans Light"/>
                <a:ea typeface="Open Sans Light"/>
                <a:cs typeface="Open Sans Light"/>
                <a:sym typeface="Open Sans Light"/>
              </a:rPr>
              <a:t>ersonas</a:t>
            </a:r>
            <a:endParaRPr dirty="0"/>
          </a:p>
        </p:txBody>
      </p:sp>
    </p:spTree>
    <p:extLst>
      <p:ext uri="{BB962C8B-B14F-4D97-AF65-F5344CB8AC3E}">
        <p14:creationId xmlns:p14="http://schemas.microsoft.com/office/powerpoint/2010/main" val="3301576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p:nvPr/>
        </p:nvSpPr>
        <p:spPr>
          <a:xfrm>
            <a:off x="1079092" y="1512387"/>
            <a:ext cx="3495300" cy="347783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000"/>
              <a:buFont typeface="Simplified Arabic"/>
              <a:buNone/>
            </a:pPr>
            <a:r>
              <a:rPr lang="ar-AE" sz="2000" i="0" u="none" strike="noStrike" cap="none" dirty="0">
                <a:solidFill>
                  <a:srgbClr val="000000"/>
                </a:solidFill>
                <a:latin typeface="Tajawal" panose="00000500000000000000" pitchFamily="2" charset="-78"/>
                <a:ea typeface="Simplified Arabic"/>
                <a:cs typeface="Tajawal" panose="00000500000000000000" pitchFamily="2" charset="-78"/>
                <a:sym typeface="Simplified Arabic"/>
              </a:rPr>
              <a:t>مساعدة العائلات والشباب والمراهقين والجيل الجديد من التخلص من إدمان الهواتف وإدمان الإباحية من خلال تقديم محتوى توعوي عملي، واستشارات متخصصة، وأدوات فعّالة تساعدهم على مواجهة تحديات الإدمان الرقمي، واعتماد عادات رقمية صحية تحافظ على توازن الحياة الأسرية، وتحمي أبناءنا من مخاطر الإنترنت</a:t>
            </a:r>
            <a:endParaRPr sz="2000" i="0" u="none" strike="noStrike" cap="none" dirty="0">
              <a:solidFill>
                <a:srgbClr val="000000"/>
              </a:solidFill>
              <a:latin typeface="Tajawal" panose="00000500000000000000" pitchFamily="2" charset="-78"/>
              <a:ea typeface="Simplified Arabic"/>
              <a:cs typeface="Tajawal" panose="00000500000000000000" pitchFamily="2" charset="-78"/>
              <a:sym typeface="Simplified Arabic"/>
            </a:endParaRPr>
          </a:p>
        </p:txBody>
      </p:sp>
      <p:sp>
        <p:nvSpPr>
          <p:cNvPr id="87" name="Google Shape;87;p2"/>
          <p:cNvSpPr txBox="1"/>
          <p:nvPr/>
        </p:nvSpPr>
        <p:spPr>
          <a:xfrm>
            <a:off x="7728152" y="1727830"/>
            <a:ext cx="3234818" cy="3046948"/>
          </a:xfrm>
          <a:prstGeom prst="rect">
            <a:avLst/>
          </a:prstGeom>
          <a:noFill/>
          <a:ln>
            <a:noFill/>
          </a:ln>
        </p:spPr>
        <p:txBody>
          <a:bodyPr spcFirstLastPara="1" wrap="square" lIns="91425" tIns="45700" rIns="91425" bIns="45700" anchor="t" anchorCtr="1">
            <a:spAutoFit/>
          </a:bodyPr>
          <a:lstStyle/>
          <a:p>
            <a:pPr marL="0" marR="0" lvl="0" indent="0" algn="ctr" rtl="0">
              <a:lnSpc>
                <a:spcPct val="100000"/>
              </a:lnSpc>
              <a:spcBef>
                <a:spcPts val="0"/>
              </a:spcBef>
              <a:spcAft>
                <a:spcPts val="0"/>
              </a:spcAft>
              <a:buClr>
                <a:srgbClr val="000000"/>
              </a:buClr>
              <a:buSzPts val="2400"/>
              <a:buFont typeface="Simplified Arabic"/>
              <a:buNone/>
            </a:pPr>
            <a:r>
              <a:rPr lang="ar-AE" sz="2400" b="0" i="0" u="none" strike="noStrike" cap="none" dirty="0">
                <a:solidFill>
                  <a:srgbClr val="000000"/>
                </a:solidFill>
                <a:latin typeface="Tajawal" panose="00000500000000000000" pitchFamily="2" charset="-78"/>
                <a:ea typeface="Simplified Arabic"/>
                <a:cs typeface="Tajawal" panose="00000500000000000000" pitchFamily="2" charset="-78"/>
                <a:sym typeface="Simplified Arabic"/>
              </a:rPr>
              <a:t>مجتمع واعٍ رقميًا، تعيش فيه الأسر في بيئة رقمية متوازنة وآمنة، ويتمتع فيه أبناؤنا بالصحة النفسية والاجتماعية في العالمين الافتراضي والواقعي، بروح من التوازن والوعي</a:t>
            </a:r>
            <a:endParaRPr sz="2400" b="0" i="0" u="none" strike="noStrike" cap="none" dirty="0">
              <a:solidFill>
                <a:srgbClr val="000000"/>
              </a:solidFill>
              <a:latin typeface="Tajawal" panose="00000500000000000000" pitchFamily="2" charset="-78"/>
              <a:ea typeface="Simplified Arabic"/>
              <a:cs typeface="Tajawal" panose="00000500000000000000" pitchFamily="2" charset="-78"/>
              <a:sym typeface="Simplified Arabic"/>
            </a:endParaRPr>
          </a:p>
        </p:txBody>
      </p:sp>
      <p:sp>
        <p:nvSpPr>
          <p:cNvPr id="90" name="Google Shape;90;p2"/>
          <p:cNvSpPr txBox="1"/>
          <p:nvPr/>
        </p:nvSpPr>
        <p:spPr>
          <a:xfrm>
            <a:off x="1079092" y="645598"/>
            <a:ext cx="3495300" cy="600300"/>
          </a:xfrm>
          <a:prstGeom prst="rect">
            <a:avLst/>
          </a:prstGeom>
          <a:noFill/>
          <a:ln>
            <a:noFill/>
          </a:ln>
        </p:spPr>
        <p:txBody>
          <a:bodyPr spcFirstLastPara="1" wrap="square" lIns="91425" tIns="45700" rIns="91425" bIns="45700" anchor="t" anchorCtr="1">
            <a:spAutoFit/>
          </a:bodyPr>
          <a:lstStyle/>
          <a:p>
            <a:pPr marL="0" marR="0" lvl="0" indent="0" algn="ctr" rtl="0">
              <a:lnSpc>
                <a:spcPct val="100000"/>
              </a:lnSpc>
              <a:spcBef>
                <a:spcPts val="0"/>
              </a:spcBef>
              <a:spcAft>
                <a:spcPts val="0"/>
              </a:spcAft>
              <a:buClr>
                <a:srgbClr val="000000"/>
              </a:buClr>
              <a:buSzPts val="2800"/>
              <a:buFont typeface="Simplified Arabic"/>
              <a:buNone/>
            </a:pPr>
            <a:r>
              <a:rPr lang="ar-AE" sz="3300" b="1" i="0" u="none" strike="noStrike" cap="none" dirty="0">
                <a:solidFill>
                  <a:schemeClr val="accent1"/>
                </a:solidFill>
                <a:latin typeface="Tajawal" panose="00000500000000000000" pitchFamily="2" charset="-78"/>
                <a:ea typeface="Simplified Arabic"/>
                <a:cs typeface="Tajawal" panose="00000500000000000000" pitchFamily="2" charset="-78"/>
                <a:sym typeface="Simplified Arabic"/>
              </a:rPr>
              <a:t>الرسالة</a:t>
            </a:r>
            <a:endParaRPr sz="2500" b="1" i="0" u="none" strike="noStrike" cap="none" dirty="0">
              <a:solidFill>
                <a:schemeClr val="accent1"/>
              </a:solidFill>
              <a:latin typeface="Tajawal" panose="00000500000000000000" pitchFamily="2" charset="-78"/>
              <a:ea typeface="Open Sans"/>
              <a:cs typeface="Tajawal" panose="00000500000000000000" pitchFamily="2" charset="-78"/>
              <a:sym typeface="Open Sans"/>
            </a:endParaRPr>
          </a:p>
        </p:txBody>
      </p:sp>
      <p:sp>
        <p:nvSpPr>
          <p:cNvPr id="91" name="Google Shape;91;p2"/>
          <p:cNvSpPr txBox="1"/>
          <p:nvPr/>
        </p:nvSpPr>
        <p:spPr>
          <a:xfrm>
            <a:off x="7968623" y="572203"/>
            <a:ext cx="3234900" cy="600300"/>
          </a:xfrm>
          <a:prstGeom prst="rect">
            <a:avLst/>
          </a:prstGeom>
          <a:noFill/>
          <a:ln>
            <a:noFill/>
          </a:ln>
        </p:spPr>
        <p:txBody>
          <a:bodyPr spcFirstLastPara="1" wrap="square" lIns="91425" tIns="45700" rIns="91425" bIns="45700" anchor="t" anchorCtr="1">
            <a:spAutoFit/>
          </a:bodyPr>
          <a:lstStyle/>
          <a:p>
            <a:pPr marL="0" marR="0" lvl="0" indent="0" algn="ctr" rtl="0">
              <a:lnSpc>
                <a:spcPct val="100000"/>
              </a:lnSpc>
              <a:spcBef>
                <a:spcPts val="0"/>
              </a:spcBef>
              <a:spcAft>
                <a:spcPts val="0"/>
              </a:spcAft>
              <a:buClr>
                <a:srgbClr val="000000"/>
              </a:buClr>
              <a:buSzPts val="2400"/>
              <a:buFont typeface="Simplified Arabic"/>
              <a:buNone/>
            </a:pPr>
            <a:r>
              <a:rPr lang="ar-AE" sz="3300" b="1" i="0" u="none" strike="noStrike" cap="none" dirty="0">
                <a:solidFill>
                  <a:srgbClr val="0E577C"/>
                </a:solidFill>
                <a:latin typeface="Tajawal" panose="00000500000000000000" pitchFamily="2" charset="-78"/>
                <a:ea typeface="Simplified Arabic"/>
                <a:cs typeface="Tajawal" panose="00000500000000000000" pitchFamily="2" charset="-78"/>
                <a:sym typeface="Simplified Arabic"/>
              </a:rPr>
              <a:t>الرؤية</a:t>
            </a:r>
            <a:endParaRPr sz="3300" b="1" i="0" u="none" strike="noStrike" cap="none" dirty="0">
              <a:solidFill>
                <a:srgbClr val="0E577C"/>
              </a:solidFill>
              <a:latin typeface="Tajawal" panose="00000500000000000000" pitchFamily="2" charset="-78"/>
              <a:ea typeface="Open Sans"/>
              <a:cs typeface="Tajawal" panose="00000500000000000000" pitchFamily="2" charset="-78"/>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Google Shape;194;p12">
            <a:extLst>
              <a:ext uri="{FF2B5EF4-FFF2-40B4-BE49-F238E27FC236}">
                <a16:creationId xmlns:a16="http://schemas.microsoft.com/office/drawing/2014/main" id="{5D1227DA-186A-8876-5EDA-33AA34E2C8B7}"/>
              </a:ext>
            </a:extLst>
          </p:cNvPr>
          <p:cNvSpPr txBox="1"/>
          <p:nvPr/>
        </p:nvSpPr>
        <p:spPr>
          <a:xfrm>
            <a:off x="2552701" y="112019"/>
            <a:ext cx="9240192" cy="110795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679D"/>
              </a:buClr>
              <a:buSzPts val="4800"/>
              <a:buFont typeface="Open Sans Light"/>
              <a:buNone/>
            </a:pPr>
            <a:r>
              <a:rPr lang="ar-EG" sz="4800" dirty="0">
                <a:solidFill>
                  <a:srgbClr val="00679D"/>
                </a:solidFill>
                <a:latin typeface="Open Sans Light"/>
                <a:ea typeface="Open Sans Light"/>
                <a:cs typeface="Open Sans Light"/>
                <a:sym typeface="Open Sans Light"/>
              </a:rPr>
              <a:t>رانا محمد</a:t>
            </a:r>
          </a:p>
          <a:p>
            <a:pPr marL="0" marR="0" lvl="0" indent="0" algn="r" rtl="1">
              <a:lnSpc>
                <a:spcPct val="100000"/>
              </a:lnSpc>
              <a:spcBef>
                <a:spcPts val="0"/>
              </a:spcBef>
              <a:spcAft>
                <a:spcPts val="0"/>
              </a:spcAft>
              <a:buClr>
                <a:srgbClr val="00679D"/>
              </a:buClr>
              <a:buSzPts val="4800"/>
              <a:buFont typeface="Open Sans Light"/>
              <a:buNone/>
            </a:pPr>
            <a:r>
              <a:rPr lang="ar-EG" b="1" dirty="0">
                <a:latin typeface="Open Sans Light"/>
                <a:ea typeface="Open Sans Light"/>
                <a:sym typeface="Open Sans Light"/>
              </a:rPr>
              <a:t>أم عندها 25 – 35 سنة </a:t>
            </a:r>
            <a:r>
              <a:rPr lang="ar-EG" b="1" dirty="0" err="1">
                <a:latin typeface="Open Sans Light"/>
                <a:ea typeface="Open Sans Light"/>
                <a:sym typeface="Open Sans Light"/>
              </a:rPr>
              <a:t>ومعاها</a:t>
            </a:r>
            <a:r>
              <a:rPr lang="ar-EG" b="1" dirty="0">
                <a:latin typeface="Open Sans Light"/>
                <a:ea typeface="Open Sans Light"/>
                <a:sym typeface="Open Sans Light"/>
              </a:rPr>
              <a:t> ابن من 1 ل 7 سنين</a:t>
            </a:r>
            <a:endParaRPr sz="1600" b="1" dirty="0"/>
          </a:p>
        </p:txBody>
      </p:sp>
      <p:sp>
        <p:nvSpPr>
          <p:cNvPr id="3" name="Rectangle: Rounded Corners 2">
            <a:extLst>
              <a:ext uri="{FF2B5EF4-FFF2-40B4-BE49-F238E27FC236}">
                <a16:creationId xmlns:a16="http://schemas.microsoft.com/office/drawing/2014/main" id="{D5EA22B6-DFB2-DB21-43F1-6993A5B2BCB3}"/>
              </a:ext>
            </a:extLst>
          </p:cNvPr>
          <p:cNvSpPr/>
          <p:nvPr/>
        </p:nvSpPr>
        <p:spPr>
          <a:xfrm>
            <a:off x="752475" y="1924050"/>
            <a:ext cx="10772775" cy="20859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latin typeface="Tajawal" panose="00000500000000000000" pitchFamily="2" charset="-78"/>
                <a:cs typeface="Tajawal" panose="00000500000000000000" pitchFamily="2" charset="-78"/>
              </a:rPr>
              <a:t>الأهداف </a:t>
            </a:r>
            <a:r>
              <a:rPr lang="ar-EG" sz="2400" dirty="0" err="1">
                <a:latin typeface="Tajawal" panose="00000500000000000000" pitchFamily="2" charset="-78"/>
                <a:cs typeface="Tajawal" panose="00000500000000000000" pitchFamily="2" charset="-78"/>
              </a:rPr>
              <a:t>والإحتياجات</a:t>
            </a:r>
            <a:r>
              <a:rPr lang="ar-EG" sz="2400" dirty="0">
                <a:latin typeface="Tajawal" panose="00000500000000000000" pitchFamily="2" charset="-78"/>
                <a:cs typeface="Tajawal" panose="00000500000000000000" pitchFamily="2" charset="-78"/>
              </a:rPr>
              <a:t>: وجود محتوي مفيد بالتوعية بمخاطر الهاتف، مجتمع أمهات متشابه، إنها تبقي أكثر وعيا باحتياجات ابنها، تزرع في ابنها حب التفاعل مع الواقع</a:t>
            </a:r>
            <a:endParaRPr lang="en-US" sz="2400" dirty="0">
              <a:latin typeface="Tajawal" panose="00000500000000000000" pitchFamily="2" charset="-78"/>
              <a:cs typeface="Tajawal" panose="00000500000000000000" pitchFamily="2" charset="-78"/>
            </a:endParaRPr>
          </a:p>
        </p:txBody>
      </p:sp>
      <p:sp>
        <p:nvSpPr>
          <p:cNvPr id="4" name="Rectangle: Rounded Corners 3">
            <a:extLst>
              <a:ext uri="{FF2B5EF4-FFF2-40B4-BE49-F238E27FC236}">
                <a16:creationId xmlns:a16="http://schemas.microsoft.com/office/drawing/2014/main" id="{8A6A2976-79FD-13E4-B8DE-618AE22DD01D}"/>
              </a:ext>
            </a:extLst>
          </p:cNvPr>
          <p:cNvSpPr/>
          <p:nvPr/>
        </p:nvSpPr>
        <p:spPr>
          <a:xfrm>
            <a:off x="752475" y="4438650"/>
            <a:ext cx="10772775" cy="2085975"/>
          </a:xfrm>
          <a:prstGeom prst="round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solidFill>
                  <a:schemeClr val="bg1"/>
                </a:solidFill>
                <a:latin typeface="Tajawal" panose="00000500000000000000" pitchFamily="2" charset="-78"/>
                <a:cs typeface="Tajawal" panose="00000500000000000000" pitchFamily="2" charset="-78"/>
              </a:rPr>
              <a:t>العوائق: انشغال الأم بالأعمال المنزلية، غياب دور الأب، الجيل كله بقي ماسك موبايل</a:t>
            </a:r>
            <a:endParaRPr lang="en-US" sz="2400" dirty="0">
              <a:solidFill>
                <a:schemeClr val="bg1"/>
              </a:solidFill>
              <a:latin typeface="Tajawal" panose="00000500000000000000" pitchFamily="2" charset="-78"/>
              <a:cs typeface="Tajawal" panose="00000500000000000000" pitchFamily="2" charset="-7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CB84DC92-DEEA-8D59-E3CA-B29217CA6AB4}"/>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184BD70D-E3CE-EF9B-1F18-8B725159250E}"/>
              </a:ext>
            </a:extLst>
          </p:cNvPr>
          <p:cNvSpPr txBox="1"/>
          <p:nvPr/>
        </p:nvSpPr>
        <p:spPr>
          <a:xfrm>
            <a:off x="2552701" y="112019"/>
            <a:ext cx="9240192" cy="110795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679D"/>
              </a:buClr>
              <a:buSzPts val="4800"/>
              <a:buFont typeface="Open Sans Light"/>
              <a:buNone/>
            </a:pPr>
            <a:r>
              <a:rPr lang="ar-EG" sz="4800" dirty="0">
                <a:solidFill>
                  <a:srgbClr val="00679D"/>
                </a:solidFill>
                <a:latin typeface="Open Sans Light"/>
                <a:ea typeface="Open Sans Light"/>
                <a:cs typeface="Open Sans Light"/>
                <a:sym typeface="Open Sans Light"/>
              </a:rPr>
              <a:t>صفاء عبد القادر</a:t>
            </a:r>
          </a:p>
          <a:p>
            <a:pPr marL="0" marR="0" lvl="0" indent="0" algn="r" rtl="1">
              <a:lnSpc>
                <a:spcPct val="100000"/>
              </a:lnSpc>
              <a:spcBef>
                <a:spcPts val="0"/>
              </a:spcBef>
              <a:spcAft>
                <a:spcPts val="0"/>
              </a:spcAft>
              <a:buClr>
                <a:srgbClr val="00679D"/>
              </a:buClr>
              <a:buSzPts val="4800"/>
              <a:buFont typeface="Open Sans Light"/>
              <a:buNone/>
            </a:pPr>
            <a:r>
              <a:rPr lang="ar-EG" b="1" dirty="0">
                <a:latin typeface="Open Sans Light"/>
                <a:ea typeface="Open Sans Light"/>
                <a:sym typeface="Open Sans Light"/>
              </a:rPr>
              <a:t>أم عندها 34 – 45 سنة </a:t>
            </a:r>
            <a:r>
              <a:rPr lang="ar-EG" b="1" dirty="0" err="1">
                <a:latin typeface="Open Sans Light"/>
                <a:ea typeface="Open Sans Light"/>
                <a:sym typeface="Open Sans Light"/>
              </a:rPr>
              <a:t>ومعاها</a:t>
            </a:r>
            <a:r>
              <a:rPr lang="ar-EG" b="1" dirty="0">
                <a:latin typeface="Open Sans Light"/>
                <a:ea typeface="Open Sans Light"/>
                <a:sym typeface="Open Sans Light"/>
              </a:rPr>
              <a:t> ابن 8 – 11 سنين</a:t>
            </a:r>
            <a:endParaRPr sz="1600" b="1" dirty="0"/>
          </a:p>
        </p:txBody>
      </p:sp>
      <p:sp>
        <p:nvSpPr>
          <p:cNvPr id="3" name="Rectangle: Rounded Corners 2">
            <a:extLst>
              <a:ext uri="{FF2B5EF4-FFF2-40B4-BE49-F238E27FC236}">
                <a16:creationId xmlns:a16="http://schemas.microsoft.com/office/drawing/2014/main" id="{60227A2F-31A4-3AC5-0B0D-54679312884E}"/>
              </a:ext>
            </a:extLst>
          </p:cNvPr>
          <p:cNvSpPr/>
          <p:nvPr/>
        </p:nvSpPr>
        <p:spPr>
          <a:xfrm>
            <a:off x="752475" y="1924050"/>
            <a:ext cx="10772775" cy="20859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latin typeface="Tajawal" panose="00000500000000000000" pitchFamily="2" charset="-78"/>
                <a:cs typeface="Tajawal" panose="00000500000000000000" pitchFamily="2" charset="-78"/>
              </a:rPr>
              <a:t>الأهداف </a:t>
            </a:r>
            <a:r>
              <a:rPr lang="ar-EG" sz="2400" dirty="0" err="1">
                <a:latin typeface="Tajawal" panose="00000500000000000000" pitchFamily="2" charset="-78"/>
                <a:cs typeface="Tajawal" panose="00000500000000000000" pitchFamily="2" charset="-78"/>
              </a:rPr>
              <a:t>والإحتياجات</a:t>
            </a:r>
            <a:r>
              <a:rPr lang="ar-EG" sz="2400" dirty="0">
                <a:latin typeface="Tajawal" panose="00000500000000000000" pitchFamily="2" charset="-78"/>
                <a:cs typeface="Tajawal" panose="00000500000000000000" pitchFamily="2" charset="-78"/>
              </a:rPr>
              <a:t>: نصائح من دكتور نفسي، تجارب وقصص حقيقة، محتاج تعرف تتصرف </a:t>
            </a:r>
            <a:r>
              <a:rPr lang="ar-EG" sz="2400" dirty="0" err="1">
                <a:latin typeface="Tajawal" panose="00000500000000000000" pitchFamily="2" charset="-78"/>
                <a:cs typeface="Tajawal" panose="00000500000000000000" pitchFamily="2" charset="-78"/>
              </a:rPr>
              <a:t>إزاي</a:t>
            </a:r>
            <a:r>
              <a:rPr lang="ar-EG" sz="2400" dirty="0">
                <a:latin typeface="Tajawal" panose="00000500000000000000" pitchFamily="2" charset="-78"/>
                <a:cs typeface="Tajawal" panose="00000500000000000000" pitchFamily="2" charset="-78"/>
              </a:rPr>
              <a:t> مع إدمان الموبايل، تساعد ابنها يوازن ما بين الموبايل والمذاكرة، تقوي علقتها بابنها بدل الخناق والمشاكل</a:t>
            </a:r>
            <a:endParaRPr lang="en-US" sz="2400" dirty="0">
              <a:latin typeface="Tajawal" panose="00000500000000000000" pitchFamily="2" charset="-78"/>
              <a:cs typeface="Tajawal" panose="00000500000000000000" pitchFamily="2" charset="-78"/>
            </a:endParaRPr>
          </a:p>
        </p:txBody>
      </p:sp>
      <p:sp>
        <p:nvSpPr>
          <p:cNvPr id="4" name="Rectangle: Rounded Corners 3">
            <a:extLst>
              <a:ext uri="{FF2B5EF4-FFF2-40B4-BE49-F238E27FC236}">
                <a16:creationId xmlns:a16="http://schemas.microsoft.com/office/drawing/2014/main" id="{72FFFF04-B544-2919-EBF6-CF6D85050EF6}"/>
              </a:ext>
            </a:extLst>
          </p:cNvPr>
          <p:cNvSpPr/>
          <p:nvPr/>
        </p:nvSpPr>
        <p:spPr>
          <a:xfrm>
            <a:off x="752475" y="4438650"/>
            <a:ext cx="10772775" cy="2085975"/>
          </a:xfrm>
          <a:prstGeom prst="round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solidFill>
                  <a:schemeClr val="bg1"/>
                </a:solidFill>
                <a:latin typeface="Tajawal" panose="00000500000000000000" pitchFamily="2" charset="-78"/>
                <a:cs typeface="Tajawal" panose="00000500000000000000" pitchFamily="2" charset="-78"/>
              </a:rPr>
              <a:t>العوائق: الإحباط من المحاولات الي قبل كده، إحساسها ان الكلام اسهل من الفعل، غياب دور الأب، عدم وعيها بالتكنولوجيا</a:t>
            </a:r>
            <a:endParaRPr lang="en-US" sz="2400" dirty="0">
              <a:solidFill>
                <a:schemeClr val="bg1"/>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230198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 name="Google Shape;194;p12">
            <a:extLst>
              <a:ext uri="{FF2B5EF4-FFF2-40B4-BE49-F238E27FC236}">
                <a16:creationId xmlns:a16="http://schemas.microsoft.com/office/drawing/2014/main" id="{E595A21D-053D-9852-136D-7FE0749CB351}"/>
              </a:ext>
            </a:extLst>
          </p:cNvPr>
          <p:cNvSpPr txBox="1"/>
          <p:nvPr/>
        </p:nvSpPr>
        <p:spPr>
          <a:xfrm>
            <a:off x="2552701" y="112019"/>
            <a:ext cx="9240192" cy="110795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679D"/>
              </a:buClr>
              <a:buSzPts val="4800"/>
              <a:buFont typeface="Open Sans Light"/>
              <a:buNone/>
            </a:pPr>
            <a:r>
              <a:rPr lang="ar-EG" sz="4800" dirty="0">
                <a:solidFill>
                  <a:srgbClr val="00679D"/>
                </a:solidFill>
                <a:latin typeface="Open Sans Light"/>
                <a:ea typeface="Open Sans Light"/>
                <a:cs typeface="Open Sans Light"/>
                <a:sym typeface="Open Sans Light"/>
              </a:rPr>
              <a:t>مي</a:t>
            </a:r>
          </a:p>
          <a:p>
            <a:pPr marL="0" marR="0" lvl="0" indent="0" algn="r" rtl="1">
              <a:lnSpc>
                <a:spcPct val="100000"/>
              </a:lnSpc>
              <a:spcBef>
                <a:spcPts val="0"/>
              </a:spcBef>
              <a:spcAft>
                <a:spcPts val="0"/>
              </a:spcAft>
              <a:buClr>
                <a:srgbClr val="00679D"/>
              </a:buClr>
              <a:buSzPts val="4800"/>
              <a:buFont typeface="Open Sans Light"/>
              <a:buNone/>
            </a:pPr>
            <a:r>
              <a:rPr lang="ar-EG" b="1" dirty="0">
                <a:latin typeface="Open Sans Light"/>
                <a:ea typeface="Open Sans Light"/>
                <a:sym typeface="Open Sans Light"/>
              </a:rPr>
              <a:t>أم عندها </a:t>
            </a:r>
            <a:r>
              <a:rPr lang="en-US" b="1" dirty="0">
                <a:latin typeface="Arial" panose="020B0604020202020204" pitchFamily="34" charset="0"/>
                <a:ea typeface="Open Sans Light"/>
                <a:cs typeface="Arial" panose="020B0604020202020204" pitchFamily="34" charset="0"/>
                <a:sym typeface="Open Sans Light"/>
              </a:rPr>
              <a:t>37</a:t>
            </a:r>
            <a:r>
              <a:rPr lang="ar-EG" b="1" dirty="0">
                <a:latin typeface="Open Sans Light"/>
                <a:ea typeface="Open Sans Light"/>
                <a:sym typeface="Open Sans Light"/>
              </a:rPr>
              <a:t> – 50 سنة </a:t>
            </a:r>
            <a:r>
              <a:rPr lang="ar-EG" b="1" dirty="0" err="1">
                <a:latin typeface="Open Sans Light"/>
                <a:ea typeface="Open Sans Light"/>
                <a:sym typeface="Open Sans Light"/>
              </a:rPr>
              <a:t>معاها</a:t>
            </a:r>
            <a:r>
              <a:rPr lang="ar-EG" b="1" dirty="0">
                <a:latin typeface="Open Sans Light"/>
                <a:ea typeface="Open Sans Light"/>
                <a:sym typeface="Open Sans Light"/>
              </a:rPr>
              <a:t> طفل من 12 – 17 سنة</a:t>
            </a:r>
            <a:endParaRPr sz="1600" b="1" dirty="0"/>
          </a:p>
        </p:txBody>
      </p:sp>
      <p:sp>
        <p:nvSpPr>
          <p:cNvPr id="3" name="Rectangle: Rounded Corners 2">
            <a:extLst>
              <a:ext uri="{FF2B5EF4-FFF2-40B4-BE49-F238E27FC236}">
                <a16:creationId xmlns:a16="http://schemas.microsoft.com/office/drawing/2014/main" id="{F19FE14F-A1F5-C903-2C85-9D7648B5E3D8}"/>
              </a:ext>
            </a:extLst>
          </p:cNvPr>
          <p:cNvSpPr/>
          <p:nvPr/>
        </p:nvSpPr>
        <p:spPr>
          <a:xfrm>
            <a:off x="752475" y="1924050"/>
            <a:ext cx="10772775" cy="20859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latin typeface="Tajawal" panose="00000500000000000000" pitchFamily="2" charset="-78"/>
                <a:cs typeface="Tajawal" panose="00000500000000000000" pitchFamily="2" charset="-78"/>
              </a:rPr>
              <a:t>الأهداف </a:t>
            </a:r>
            <a:r>
              <a:rPr lang="ar-EG" sz="2400" dirty="0" err="1">
                <a:latin typeface="Tajawal" panose="00000500000000000000" pitchFamily="2" charset="-78"/>
                <a:cs typeface="Tajawal" panose="00000500000000000000" pitchFamily="2" charset="-78"/>
              </a:rPr>
              <a:t>والإحتياجات</a:t>
            </a:r>
            <a:r>
              <a:rPr lang="ar-EG" sz="2400" dirty="0">
                <a:latin typeface="Tajawal" panose="00000500000000000000" pitchFamily="2" charset="-78"/>
                <a:cs typeface="Tajawal" panose="00000500000000000000" pitchFamily="2" charset="-78"/>
              </a:rPr>
              <a:t>: </a:t>
            </a:r>
            <a:r>
              <a:rPr lang="ar-EG" sz="2400" dirty="0" err="1">
                <a:latin typeface="Tajawal" panose="00000500000000000000" pitchFamily="2" charset="-78"/>
                <a:cs typeface="Tajawal" panose="00000500000000000000" pitchFamily="2" charset="-78"/>
              </a:rPr>
              <a:t>عايزة</a:t>
            </a:r>
            <a:r>
              <a:rPr lang="ar-EG" sz="2400" dirty="0">
                <a:latin typeface="Tajawal" panose="00000500000000000000" pitchFamily="2" charset="-78"/>
                <a:cs typeface="Tajawal" panose="00000500000000000000" pitchFamily="2" charset="-78"/>
              </a:rPr>
              <a:t> تخرج من الشعور بالذنب، </a:t>
            </a:r>
            <a:r>
              <a:rPr lang="ar-EG" sz="2400" dirty="0" err="1">
                <a:latin typeface="Tajawal" panose="00000500000000000000" pitchFamily="2" charset="-78"/>
                <a:cs typeface="Tajawal" panose="00000500000000000000" pitchFamily="2" charset="-78"/>
              </a:rPr>
              <a:t>عايزة</a:t>
            </a:r>
            <a:r>
              <a:rPr lang="ar-EG" sz="2400" dirty="0">
                <a:latin typeface="Tajawal" panose="00000500000000000000" pitchFamily="2" charset="-78"/>
                <a:cs typeface="Tajawal" panose="00000500000000000000" pitchFamily="2" charset="-78"/>
              </a:rPr>
              <a:t> ابنها يتحرر من إدمان الموبايل والإباحية، تفرح بأولادها، تبعدهم عن أي محتوي غير مفيد علي النت وبالأخص الضار</a:t>
            </a:r>
            <a:endParaRPr lang="en-US" sz="2400" dirty="0">
              <a:latin typeface="Tajawal" panose="00000500000000000000" pitchFamily="2" charset="-78"/>
              <a:cs typeface="Tajawal" panose="00000500000000000000" pitchFamily="2" charset="-78"/>
            </a:endParaRPr>
          </a:p>
        </p:txBody>
      </p:sp>
      <p:sp>
        <p:nvSpPr>
          <p:cNvPr id="4" name="Rectangle: Rounded Corners 3">
            <a:extLst>
              <a:ext uri="{FF2B5EF4-FFF2-40B4-BE49-F238E27FC236}">
                <a16:creationId xmlns:a16="http://schemas.microsoft.com/office/drawing/2014/main" id="{A8FD271C-9815-463E-7B45-FCCA6701BC29}"/>
              </a:ext>
            </a:extLst>
          </p:cNvPr>
          <p:cNvSpPr/>
          <p:nvPr/>
        </p:nvSpPr>
        <p:spPr>
          <a:xfrm>
            <a:off x="752475" y="4438650"/>
            <a:ext cx="10772775" cy="2085975"/>
          </a:xfrm>
          <a:prstGeom prst="round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solidFill>
                  <a:schemeClr val="bg1"/>
                </a:solidFill>
                <a:latin typeface="Tajawal" panose="00000500000000000000" pitchFamily="2" charset="-78"/>
                <a:cs typeface="Tajawal" panose="00000500000000000000" pitchFamily="2" charset="-78"/>
              </a:rPr>
              <a:t>العوائق: تهديد الأبن/</a:t>
            </a:r>
            <a:r>
              <a:rPr lang="ar-EG" sz="2400" dirty="0" err="1">
                <a:solidFill>
                  <a:schemeClr val="bg1"/>
                </a:solidFill>
                <a:latin typeface="Tajawal" panose="00000500000000000000" pitchFamily="2" charset="-78"/>
                <a:cs typeface="Tajawal" panose="00000500000000000000" pitchFamily="2" charset="-78"/>
              </a:rPr>
              <a:t>الإبنه</a:t>
            </a:r>
            <a:r>
              <a:rPr lang="ar-EG" sz="2400" dirty="0">
                <a:solidFill>
                  <a:schemeClr val="bg1"/>
                </a:solidFill>
                <a:latin typeface="Tajawal" panose="00000500000000000000" pitchFamily="2" charset="-78"/>
                <a:cs typeface="Tajawal" panose="00000500000000000000" pitchFamily="2" charset="-78"/>
              </a:rPr>
              <a:t> </a:t>
            </a:r>
            <a:r>
              <a:rPr lang="ar-EG" sz="2400" dirty="0" err="1">
                <a:solidFill>
                  <a:schemeClr val="bg1"/>
                </a:solidFill>
                <a:latin typeface="Tajawal" panose="00000500000000000000" pitchFamily="2" charset="-78"/>
                <a:cs typeface="Tajawal" panose="00000500000000000000" pitchFamily="2" charset="-78"/>
              </a:rPr>
              <a:t>بالإنتحار</a:t>
            </a:r>
            <a:r>
              <a:rPr lang="ar-EG" sz="2400" dirty="0">
                <a:solidFill>
                  <a:schemeClr val="bg1"/>
                </a:solidFill>
                <a:latin typeface="Tajawal" panose="00000500000000000000" pitchFamily="2" charset="-78"/>
                <a:cs typeface="Tajawal" panose="00000500000000000000" pitchFamily="2" charset="-78"/>
              </a:rPr>
              <a:t> أو الهروب من المنزل، تأثر الأم نفسيًا بسب العناد من قبل الابن، غياب دور الأب</a:t>
            </a:r>
            <a:endParaRPr lang="en-US" sz="2400" dirty="0">
              <a:solidFill>
                <a:schemeClr val="bg1"/>
              </a:solidFill>
              <a:latin typeface="Tajawal" panose="00000500000000000000" pitchFamily="2" charset="-78"/>
              <a:cs typeface="Tajawal" panose="00000500000000000000" pitchFamily="2" charset="-7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8DFE6009-595E-636E-C3EB-A8AE3482F153}"/>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840665E5-7005-9882-65E6-02574E141E83}"/>
              </a:ext>
            </a:extLst>
          </p:cNvPr>
          <p:cNvSpPr txBox="1"/>
          <p:nvPr/>
        </p:nvSpPr>
        <p:spPr>
          <a:xfrm>
            <a:off x="3703603" y="2797835"/>
            <a:ext cx="5618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b="0" i="0" u="none" strike="noStrike" cap="none" dirty="0">
                <a:solidFill>
                  <a:srgbClr val="00679D"/>
                </a:solidFill>
                <a:latin typeface="Open Sans Light"/>
                <a:ea typeface="Open Sans Light"/>
                <a:cs typeface="Open Sans Light"/>
                <a:sym typeface="Open Sans Light"/>
              </a:rPr>
              <a:t>Content Strategy</a:t>
            </a:r>
            <a:endParaRPr dirty="0"/>
          </a:p>
        </p:txBody>
      </p:sp>
    </p:spTree>
    <p:extLst>
      <p:ext uri="{BB962C8B-B14F-4D97-AF65-F5344CB8AC3E}">
        <p14:creationId xmlns:p14="http://schemas.microsoft.com/office/powerpoint/2010/main" val="43079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DCFF6-13A2-706C-C0AC-E6F6265542FA}"/>
              </a:ext>
            </a:extLst>
          </p:cNvPr>
          <p:cNvSpPr txBox="1"/>
          <p:nvPr/>
        </p:nvSpPr>
        <p:spPr>
          <a:xfrm>
            <a:off x="406068" y="384304"/>
            <a:ext cx="11379864" cy="4524315"/>
          </a:xfrm>
          <a:prstGeom prst="rect">
            <a:avLst/>
          </a:prstGeom>
          <a:noFill/>
        </p:spPr>
        <p:txBody>
          <a:bodyPr wrap="square" rtlCol="0">
            <a:spAutoFit/>
          </a:bodyPr>
          <a:lstStyle/>
          <a:p>
            <a:pPr algn="r" rtl="1"/>
            <a:r>
              <a:rPr lang="ar-EG" sz="3600" dirty="0">
                <a:latin typeface="Tajawal" panose="00000500000000000000" pitchFamily="2" charset="-78"/>
                <a:cs typeface="Tajawal" panose="00000500000000000000" pitchFamily="2" charset="-78"/>
              </a:rPr>
              <a:t>مواعيد النشر: خلال الأسبوع (6 – 9) مساءًا ماعدا الجمعة صباحًا (11)</a:t>
            </a:r>
          </a:p>
          <a:p>
            <a:pPr algn="r" rtl="1"/>
            <a:r>
              <a:rPr lang="ar-EG" sz="3600" dirty="0">
                <a:latin typeface="Tajawal" panose="00000500000000000000" pitchFamily="2" charset="-78"/>
                <a:cs typeface="Tajawal" panose="00000500000000000000" pitchFamily="2" charset="-78"/>
              </a:rPr>
              <a:t>المنصات الأنسب: فيسبوك، </a:t>
            </a:r>
            <a:r>
              <a:rPr lang="ar-EG" sz="3600" dirty="0" err="1">
                <a:latin typeface="Tajawal" panose="00000500000000000000" pitchFamily="2" charset="-78"/>
                <a:cs typeface="Tajawal" panose="00000500000000000000" pitchFamily="2" charset="-78"/>
              </a:rPr>
              <a:t>انستجرام</a:t>
            </a:r>
            <a:endParaRPr lang="en-US" sz="3600" dirty="0">
              <a:latin typeface="Tajawal" panose="00000500000000000000" pitchFamily="2" charset="-78"/>
              <a:cs typeface="Tajawal" panose="00000500000000000000" pitchFamily="2" charset="-78"/>
            </a:endParaRPr>
          </a:p>
          <a:p>
            <a:pPr algn="r" rtl="1"/>
            <a:r>
              <a:rPr lang="en-US" sz="3600" dirty="0">
                <a:latin typeface="Tajawal" panose="00000500000000000000" pitchFamily="2" charset="-78"/>
                <a:cs typeface="Tajawal" panose="00000500000000000000" pitchFamily="2" charset="-78"/>
              </a:rPr>
              <a:t>Message</a:t>
            </a:r>
            <a:r>
              <a:rPr lang="ar-EG" sz="3600" dirty="0">
                <a:latin typeface="Tajawal" panose="00000500000000000000" pitchFamily="2" charset="-78"/>
                <a:cs typeface="Tajawal" panose="00000500000000000000" pitchFamily="2" charset="-78"/>
              </a:rPr>
              <a:t> : بداية المحتوي مين هو مُدمن وجاي يعمل ايه</a:t>
            </a:r>
          </a:p>
          <a:p>
            <a:pPr algn="r" rtl="1"/>
            <a:r>
              <a:rPr lang="en-US" sz="3600" dirty="0">
                <a:latin typeface="Tajawal" panose="00000500000000000000" pitchFamily="2" charset="-78"/>
                <a:cs typeface="Tajawal" panose="00000500000000000000" pitchFamily="2" charset="-78"/>
              </a:rPr>
              <a:t>Theme</a:t>
            </a:r>
            <a:r>
              <a:rPr lang="ar-EG" sz="3600" dirty="0">
                <a:latin typeface="Tajawal" panose="00000500000000000000" pitchFamily="2" charset="-78"/>
                <a:cs typeface="Tajawal" panose="00000500000000000000" pitchFamily="2" charset="-78"/>
              </a:rPr>
              <a:t> : معظم المحتوي كان في شكل سؤال وإجابة أو موقف حصل لأم وازاي تتعامل (ماعدا بوست وريل كانوا تعريفي بمين هما مُدمن)</a:t>
            </a:r>
            <a:endParaRPr lang="en-US" sz="3600" dirty="0">
              <a:latin typeface="Tajawal" panose="00000500000000000000" pitchFamily="2" charset="-78"/>
              <a:cs typeface="Tajawal" panose="00000500000000000000" pitchFamily="2" charset="-78"/>
            </a:endParaRPr>
          </a:p>
          <a:p>
            <a:pPr algn="r" rtl="1"/>
            <a:r>
              <a:rPr lang="ar-EG" sz="3600" dirty="0">
                <a:latin typeface="Tajawal" panose="00000500000000000000" pitchFamily="2" charset="-78"/>
                <a:cs typeface="Tajawal" panose="00000500000000000000" pitchFamily="2" charset="-78"/>
              </a:rPr>
              <a:t>التركيز علي زيادة عدد الزيارات والمشاهدات والتفاعل</a:t>
            </a:r>
          </a:p>
        </p:txBody>
      </p:sp>
      <p:sp>
        <p:nvSpPr>
          <p:cNvPr id="3" name="TextBox 2">
            <a:extLst>
              <a:ext uri="{FF2B5EF4-FFF2-40B4-BE49-F238E27FC236}">
                <a16:creationId xmlns:a16="http://schemas.microsoft.com/office/drawing/2014/main" id="{4805DDF2-E821-BD64-0FFC-511F3FF9067C}"/>
              </a:ext>
            </a:extLst>
          </p:cNvPr>
          <p:cNvSpPr txBox="1"/>
          <p:nvPr/>
        </p:nvSpPr>
        <p:spPr>
          <a:xfrm>
            <a:off x="406068" y="5289679"/>
            <a:ext cx="11379864" cy="646331"/>
          </a:xfrm>
          <a:prstGeom prst="rect">
            <a:avLst/>
          </a:prstGeom>
          <a:noFill/>
        </p:spPr>
        <p:txBody>
          <a:bodyPr wrap="square" rtlCol="0">
            <a:spAutoFit/>
          </a:bodyPr>
          <a:lstStyle/>
          <a:p>
            <a:pPr algn="l"/>
            <a:r>
              <a:rPr lang="en-US" sz="3600" dirty="0">
                <a:latin typeface="Tajawal" panose="00000500000000000000" pitchFamily="2" charset="-78"/>
                <a:cs typeface="Tajawal" panose="00000500000000000000" pitchFamily="2" charset="-78"/>
              </a:rPr>
              <a:t>Content strategy: </a:t>
            </a:r>
            <a:r>
              <a:rPr lang="en-US" sz="3600" dirty="0">
                <a:latin typeface="Tajawal" panose="00000500000000000000" pitchFamily="2" charset="-78"/>
                <a:cs typeface="Tajawal" panose="00000500000000000000" pitchFamily="2" charset="-78"/>
                <a:hlinkClick r:id="rId2"/>
              </a:rPr>
              <a:t>drive link</a:t>
            </a:r>
            <a:r>
              <a:rPr lang="en-US" sz="3600" dirty="0">
                <a:latin typeface="Tajawal" panose="00000500000000000000" pitchFamily="2" charset="-78"/>
                <a:cs typeface="Tajawal" panose="00000500000000000000" pitchFamily="2" charset="-78"/>
              </a:rPr>
              <a:t> </a:t>
            </a:r>
            <a:endParaRPr lang="ar-EG" sz="3600" dirty="0">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4067984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1B990AAE-F7FB-DB28-7422-F03A00E207D6}"/>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259B5F6F-0EC9-CBDB-1F2A-9BF7B869F45F}"/>
              </a:ext>
            </a:extLst>
          </p:cNvPr>
          <p:cNvSpPr txBox="1"/>
          <p:nvPr/>
        </p:nvSpPr>
        <p:spPr>
          <a:xfrm>
            <a:off x="2989228" y="2598044"/>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Visuals &amp; Results</a:t>
            </a:r>
            <a:endParaRPr dirty="0"/>
          </a:p>
        </p:txBody>
      </p:sp>
    </p:spTree>
    <p:extLst>
      <p:ext uri="{BB962C8B-B14F-4D97-AF65-F5344CB8AC3E}">
        <p14:creationId xmlns:p14="http://schemas.microsoft.com/office/powerpoint/2010/main" val="407619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12">
            <a:extLst>
              <a:ext uri="{FF2B5EF4-FFF2-40B4-BE49-F238E27FC236}">
                <a16:creationId xmlns:a16="http://schemas.microsoft.com/office/drawing/2014/main" id="{B39B4388-A83E-0B89-A26D-B495973C03F1}"/>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Our accounts</a:t>
            </a:r>
            <a:endParaRPr sz="1200" dirty="0"/>
          </a:p>
        </p:txBody>
      </p:sp>
      <p:sp>
        <p:nvSpPr>
          <p:cNvPr id="3" name="TextBox 2">
            <a:extLst>
              <a:ext uri="{FF2B5EF4-FFF2-40B4-BE49-F238E27FC236}">
                <a16:creationId xmlns:a16="http://schemas.microsoft.com/office/drawing/2014/main" id="{3A6D3C9D-4E0A-BB2D-8D72-C55C8B4B8C21}"/>
              </a:ext>
            </a:extLst>
          </p:cNvPr>
          <p:cNvSpPr txBox="1"/>
          <p:nvPr/>
        </p:nvSpPr>
        <p:spPr>
          <a:xfrm>
            <a:off x="501318" y="1413004"/>
            <a:ext cx="11379864" cy="2862322"/>
          </a:xfrm>
          <a:prstGeom prst="rect">
            <a:avLst/>
          </a:prstGeom>
          <a:noFill/>
        </p:spPr>
        <p:txBody>
          <a:bodyPr wrap="square" rtlCol="0">
            <a:spAutoFit/>
          </a:bodyPr>
          <a:lstStyle/>
          <a:p>
            <a:r>
              <a:rPr lang="en-US" sz="3600" dirty="0">
                <a:latin typeface="Tajawal" panose="00000500000000000000" pitchFamily="2" charset="-78"/>
                <a:cs typeface="Tajawal" panose="00000500000000000000" pitchFamily="2" charset="-78"/>
              </a:rPr>
              <a:t>Facebook: </a:t>
            </a:r>
            <a:r>
              <a:rPr lang="en-US" sz="3600" dirty="0">
                <a:latin typeface="Tajawal" panose="00000500000000000000" pitchFamily="2" charset="-78"/>
                <a:cs typeface="Tajawal" panose="00000500000000000000" pitchFamily="2" charset="-78"/>
                <a:hlinkClick r:id="rId2"/>
              </a:rPr>
              <a:t>https://www.facebook.com/ModmnFoundation</a:t>
            </a:r>
            <a:endParaRPr lang="en-US" sz="3600" dirty="0">
              <a:latin typeface="Tajawal" panose="00000500000000000000" pitchFamily="2" charset="-78"/>
              <a:cs typeface="Tajawal" panose="00000500000000000000" pitchFamily="2" charset="-78"/>
            </a:endParaRPr>
          </a:p>
          <a:p>
            <a:pPr algn="l"/>
            <a:endParaRPr lang="en-US" sz="3600" dirty="0">
              <a:latin typeface="Tajawal" panose="00000500000000000000" pitchFamily="2" charset="-78"/>
              <a:cs typeface="Tajawal" panose="00000500000000000000" pitchFamily="2" charset="-78"/>
            </a:endParaRPr>
          </a:p>
          <a:p>
            <a:r>
              <a:rPr lang="en-US" sz="3600" dirty="0">
                <a:latin typeface="Tajawal" panose="00000500000000000000" pitchFamily="2" charset="-78"/>
                <a:cs typeface="Tajawal" panose="00000500000000000000" pitchFamily="2" charset="-78"/>
              </a:rPr>
              <a:t>Instagram: </a:t>
            </a:r>
            <a:r>
              <a:rPr lang="en-US" sz="3600" dirty="0">
                <a:latin typeface="Tajawal" panose="00000500000000000000" pitchFamily="2" charset="-78"/>
                <a:cs typeface="Tajawal" panose="00000500000000000000" pitchFamily="2" charset="-78"/>
                <a:hlinkClick r:id="rId3"/>
              </a:rPr>
              <a:t>https://www.instagram.com/modmnfoundation/</a:t>
            </a:r>
            <a:endParaRPr lang="en-US" sz="3600" dirty="0">
              <a:latin typeface="Tajawal" panose="00000500000000000000" pitchFamily="2" charset="-78"/>
              <a:cs typeface="Tajawal" panose="00000500000000000000" pitchFamily="2" charset="-78"/>
            </a:endParaRPr>
          </a:p>
          <a:p>
            <a:endParaRPr lang="ar-EG" sz="3600" dirty="0">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76313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12">
            <a:extLst>
              <a:ext uri="{FF2B5EF4-FFF2-40B4-BE49-F238E27FC236}">
                <a16:creationId xmlns:a16="http://schemas.microsoft.com/office/drawing/2014/main" id="{F3D30F6A-C6CE-F903-760D-E57AFFE85498}"/>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Overall results</a:t>
            </a:r>
            <a:endParaRPr sz="1200" dirty="0"/>
          </a:p>
        </p:txBody>
      </p:sp>
      <p:pic>
        <p:nvPicPr>
          <p:cNvPr id="14" name="Picture 13" descr="A screenshot of a graph&#10;&#10;AI-generated content may be incorrect.">
            <a:extLst>
              <a:ext uri="{FF2B5EF4-FFF2-40B4-BE49-F238E27FC236}">
                <a16:creationId xmlns:a16="http://schemas.microsoft.com/office/drawing/2014/main" id="{DF08F01D-A349-3556-E931-3054C9019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90662"/>
            <a:ext cx="5276850" cy="3876675"/>
          </a:xfrm>
          <a:prstGeom prst="rect">
            <a:avLst/>
          </a:prstGeom>
        </p:spPr>
      </p:pic>
      <p:pic>
        <p:nvPicPr>
          <p:cNvPr id="16" name="Picture 15" descr="A graph on a white background&#10;&#10;AI-generated content may be incorrect.">
            <a:extLst>
              <a:ext uri="{FF2B5EF4-FFF2-40B4-BE49-F238E27FC236}">
                <a16:creationId xmlns:a16="http://schemas.microsoft.com/office/drawing/2014/main" id="{3DD17245-8743-D8ED-6C40-5DFADF52F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75" y="1490662"/>
            <a:ext cx="5276850" cy="3876675"/>
          </a:xfrm>
          <a:prstGeom prst="rect">
            <a:avLst/>
          </a:prstGeom>
        </p:spPr>
      </p:pic>
    </p:spTree>
    <p:extLst>
      <p:ext uri="{BB962C8B-B14F-4D97-AF65-F5344CB8AC3E}">
        <p14:creationId xmlns:p14="http://schemas.microsoft.com/office/powerpoint/2010/main" val="3689406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F84AD-3EB3-1D5D-1E50-2109734E5DB9}"/>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9A4D86B3-BE30-8410-71B3-E6F853BE8AC9}"/>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Overall results</a:t>
            </a:r>
            <a:endParaRPr sz="1200" dirty="0"/>
          </a:p>
        </p:txBody>
      </p:sp>
      <p:pic>
        <p:nvPicPr>
          <p:cNvPr id="8" name="Picture 7" descr="A graph on a white background&#10;&#10;AI-generated content may be incorrect.">
            <a:extLst>
              <a:ext uri="{FF2B5EF4-FFF2-40B4-BE49-F238E27FC236}">
                <a16:creationId xmlns:a16="http://schemas.microsoft.com/office/drawing/2014/main" id="{295E5D60-CAF7-8172-BFD2-445B82F36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75" y="1490662"/>
            <a:ext cx="5276850" cy="3876675"/>
          </a:xfrm>
          <a:prstGeom prst="rect">
            <a:avLst/>
          </a:prstGeom>
        </p:spPr>
      </p:pic>
      <p:pic>
        <p:nvPicPr>
          <p:cNvPr id="10" name="Picture 9" descr="A graph with numbers and a line&#10;&#10;AI-generated content may be incorrect.">
            <a:extLst>
              <a:ext uri="{FF2B5EF4-FFF2-40B4-BE49-F238E27FC236}">
                <a16:creationId xmlns:a16="http://schemas.microsoft.com/office/drawing/2014/main" id="{26342578-E71B-59C1-7B17-AFE058970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212" y="1490662"/>
            <a:ext cx="5276850" cy="3876675"/>
          </a:xfrm>
          <a:prstGeom prst="rect">
            <a:avLst/>
          </a:prstGeom>
        </p:spPr>
      </p:pic>
    </p:spTree>
    <p:extLst>
      <p:ext uri="{BB962C8B-B14F-4D97-AF65-F5344CB8AC3E}">
        <p14:creationId xmlns:p14="http://schemas.microsoft.com/office/powerpoint/2010/main" val="760816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849D-4653-7C1F-4042-0BD7CF585202}"/>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E6490555-A9D1-5BA0-D68D-688644FAF541}"/>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Overall results</a:t>
            </a:r>
            <a:endParaRPr sz="1200" dirty="0"/>
          </a:p>
        </p:txBody>
      </p:sp>
      <p:pic>
        <p:nvPicPr>
          <p:cNvPr id="4" name="Picture 3" descr="A graph of a facebook visit&#10;&#10;AI-generated content may be incorrect.">
            <a:extLst>
              <a:ext uri="{FF2B5EF4-FFF2-40B4-BE49-F238E27FC236}">
                <a16:creationId xmlns:a16="http://schemas.microsoft.com/office/drawing/2014/main" id="{8B882D42-3D1B-7A7C-D607-FBCCC4C07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00" y="1490662"/>
            <a:ext cx="5276850" cy="3876675"/>
          </a:xfrm>
          <a:prstGeom prst="rect">
            <a:avLst/>
          </a:prstGeom>
        </p:spPr>
      </p:pic>
      <p:pic>
        <p:nvPicPr>
          <p:cNvPr id="6" name="Picture 5" descr="A graph of a facebook followers&#10;&#10;AI-generated content may be incorrect.">
            <a:extLst>
              <a:ext uri="{FF2B5EF4-FFF2-40B4-BE49-F238E27FC236}">
                <a16:creationId xmlns:a16="http://schemas.microsoft.com/office/drawing/2014/main" id="{F644C36B-26DA-2A74-47B7-D85F6E080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452" y="1490662"/>
            <a:ext cx="5276850" cy="3876675"/>
          </a:xfrm>
          <a:prstGeom prst="rect">
            <a:avLst/>
          </a:prstGeom>
        </p:spPr>
      </p:pic>
    </p:spTree>
    <p:extLst>
      <p:ext uri="{BB962C8B-B14F-4D97-AF65-F5344CB8AC3E}">
        <p14:creationId xmlns:p14="http://schemas.microsoft.com/office/powerpoint/2010/main" val="148559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1383FFA4-0674-3530-9F7A-3EAB603FCC76}"/>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D927E2CE-BDE0-50EF-83A5-A9968CB92E53}"/>
              </a:ext>
            </a:extLst>
          </p:cNvPr>
          <p:cNvSpPr txBox="1"/>
          <p:nvPr/>
        </p:nvSpPr>
        <p:spPr>
          <a:xfrm>
            <a:off x="3286650" y="3013522"/>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Objectives</a:t>
            </a:r>
            <a:endParaRPr dirty="0"/>
          </a:p>
        </p:txBody>
      </p:sp>
    </p:spTree>
    <p:extLst>
      <p:ext uri="{BB962C8B-B14F-4D97-AF65-F5344CB8AC3E}">
        <p14:creationId xmlns:p14="http://schemas.microsoft.com/office/powerpoint/2010/main" val="4103408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E557-420F-89B5-E9EF-1F64853CA32B}"/>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E3A5D460-4A7C-0D94-CE48-448E3313F010}"/>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Overall results</a:t>
            </a:r>
            <a:endParaRPr sz="1200" dirty="0"/>
          </a:p>
        </p:txBody>
      </p:sp>
      <p:pic>
        <p:nvPicPr>
          <p:cNvPr id="12" name="Picture 11" descr="A screenshot of a computer&#10;&#10;AI-generated content may be incorrect.">
            <a:extLst>
              <a:ext uri="{FF2B5EF4-FFF2-40B4-BE49-F238E27FC236}">
                <a16:creationId xmlns:a16="http://schemas.microsoft.com/office/drawing/2014/main" id="{404866E1-C2B5-6378-85AD-BF69BCD69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62" y="2371725"/>
            <a:ext cx="10334625" cy="2114550"/>
          </a:xfrm>
          <a:prstGeom prst="rect">
            <a:avLst/>
          </a:prstGeom>
        </p:spPr>
      </p:pic>
      <p:sp>
        <p:nvSpPr>
          <p:cNvPr id="3" name="Oval 2">
            <a:extLst>
              <a:ext uri="{FF2B5EF4-FFF2-40B4-BE49-F238E27FC236}">
                <a16:creationId xmlns:a16="http://schemas.microsoft.com/office/drawing/2014/main" id="{25E1BDF7-B41E-3202-26B8-BB089AA8FC4F}"/>
              </a:ext>
            </a:extLst>
          </p:cNvPr>
          <p:cNvSpPr/>
          <p:nvPr/>
        </p:nvSpPr>
        <p:spPr>
          <a:xfrm>
            <a:off x="3219450" y="3209925"/>
            <a:ext cx="952500" cy="381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16ADA76-4B58-DE21-B006-6C77F5AD9BD0}"/>
              </a:ext>
            </a:extLst>
          </p:cNvPr>
          <p:cNvSpPr/>
          <p:nvPr/>
        </p:nvSpPr>
        <p:spPr>
          <a:xfrm>
            <a:off x="4610100" y="3238500"/>
            <a:ext cx="952500" cy="381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C12D0DB-B557-B6E6-A87A-B217FA6748B9}"/>
              </a:ext>
            </a:extLst>
          </p:cNvPr>
          <p:cNvSpPr/>
          <p:nvPr/>
        </p:nvSpPr>
        <p:spPr>
          <a:xfrm>
            <a:off x="8905875" y="3209925"/>
            <a:ext cx="952500" cy="381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F74E4CA-AEE7-0A2C-DC3C-62EE787CBCC1}"/>
              </a:ext>
            </a:extLst>
          </p:cNvPr>
          <p:cNvSpPr/>
          <p:nvPr/>
        </p:nvSpPr>
        <p:spPr>
          <a:xfrm>
            <a:off x="4610100" y="3671887"/>
            <a:ext cx="952500" cy="381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519AC50-C267-6E58-131F-C46D395BF4E8}"/>
              </a:ext>
            </a:extLst>
          </p:cNvPr>
          <p:cNvSpPr/>
          <p:nvPr/>
        </p:nvSpPr>
        <p:spPr>
          <a:xfrm>
            <a:off x="5895974" y="3619500"/>
            <a:ext cx="952500" cy="381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BFD914F-ADAF-F10C-5124-53E6AB92DB83}"/>
              </a:ext>
            </a:extLst>
          </p:cNvPr>
          <p:cNvSpPr/>
          <p:nvPr/>
        </p:nvSpPr>
        <p:spPr>
          <a:xfrm>
            <a:off x="7508080" y="3619500"/>
            <a:ext cx="952500" cy="381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94;p12">
            <a:extLst>
              <a:ext uri="{FF2B5EF4-FFF2-40B4-BE49-F238E27FC236}">
                <a16:creationId xmlns:a16="http://schemas.microsoft.com/office/drawing/2014/main" id="{4B553DD4-A271-17FE-5CB9-E4E55F333AEF}"/>
              </a:ext>
            </a:extLst>
          </p:cNvPr>
          <p:cNvSpPr txBox="1"/>
          <p:nvPr/>
        </p:nvSpPr>
        <p:spPr>
          <a:xfrm>
            <a:off x="10296525" y="3209925"/>
            <a:ext cx="175736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dirty="0">
                <a:latin typeface="Open Sans Light"/>
                <a:ea typeface="Open Sans Light"/>
                <a:cs typeface="Open Sans Light"/>
                <a:sym typeface="Open Sans Light"/>
              </a:rPr>
              <a:t>Awareness </a:t>
            </a:r>
            <a:endParaRPr lang="en-US" sz="800" dirty="0"/>
          </a:p>
        </p:txBody>
      </p:sp>
      <p:sp>
        <p:nvSpPr>
          <p:cNvPr id="10" name="Google Shape;194;p12">
            <a:extLst>
              <a:ext uri="{FF2B5EF4-FFF2-40B4-BE49-F238E27FC236}">
                <a16:creationId xmlns:a16="http://schemas.microsoft.com/office/drawing/2014/main" id="{CA09EBBF-1864-40E3-E132-2BD3D7455A9C}"/>
              </a:ext>
            </a:extLst>
          </p:cNvPr>
          <p:cNvSpPr txBox="1"/>
          <p:nvPr/>
        </p:nvSpPr>
        <p:spPr>
          <a:xfrm>
            <a:off x="10278051" y="3590925"/>
            <a:ext cx="149427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dirty="0">
                <a:latin typeface="Open Sans Light"/>
                <a:ea typeface="Open Sans Light"/>
                <a:cs typeface="Open Sans Light"/>
                <a:sym typeface="Open Sans Light"/>
              </a:rPr>
              <a:t>Engagement</a:t>
            </a:r>
            <a:endParaRPr lang="en-US" sz="800" dirty="0"/>
          </a:p>
        </p:txBody>
      </p:sp>
    </p:spTree>
    <p:extLst>
      <p:ext uri="{BB962C8B-B14F-4D97-AF65-F5344CB8AC3E}">
        <p14:creationId xmlns:p14="http://schemas.microsoft.com/office/powerpoint/2010/main" val="2699451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line with a white background&#10;&#10;AI-generated content may be incorrect.">
            <a:extLst>
              <a:ext uri="{FF2B5EF4-FFF2-40B4-BE49-F238E27FC236}">
                <a16:creationId xmlns:a16="http://schemas.microsoft.com/office/drawing/2014/main" id="{2D9B34C0-7E5B-4CB4-8AAF-63FEDA59A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59" y="4086044"/>
            <a:ext cx="4572000" cy="204694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EA1682B2-D676-F80B-5A78-980234400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020" y="1161743"/>
            <a:ext cx="8849960" cy="2200582"/>
          </a:xfrm>
          <a:prstGeom prst="rect">
            <a:avLst/>
          </a:prstGeom>
        </p:spPr>
      </p:pic>
      <p:pic>
        <p:nvPicPr>
          <p:cNvPr id="7" name="Picture 6">
            <a:extLst>
              <a:ext uri="{FF2B5EF4-FFF2-40B4-BE49-F238E27FC236}">
                <a16:creationId xmlns:a16="http://schemas.microsoft.com/office/drawing/2014/main" id="{A20BE956-6D04-4669-CCA4-DBF0415C9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642" y="4385258"/>
            <a:ext cx="4572000" cy="1747727"/>
          </a:xfrm>
          <a:prstGeom prst="rect">
            <a:avLst/>
          </a:prstGeom>
        </p:spPr>
      </p:pic>
      <p:sp>
        <p:nvSpPr>
          <p:cNvPr id="8" name="Google Shape;194;p12">
            <a:extLst>
              <a:ext uri="{FF2B5EF4-FFF2-40B4-BE49-F238E27FC236}">
                <a16:creationId xmlns:a16="http://schemas.microsoft.com/office/drawing/2014/main" id="{A99E4A1D-CA88-5A38-453A-4E65F02FC4F2}"/>
              </a:ext>
            </a:extLst>
          </p:cNvPr>
          <p:cNvSpPr txBox="1"/>
          <p:nvPr/>
        </p:nvSpPr>
        <p:spPr>
          <a:xfrm>
            <a:off x="201009" y="153594"/>
            <a:ext cx="5618700" cy="8617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Overall results</a:t>
            </a:r>
            <a:endParaRPr lang="ar-EG" sz="1200" dirty="0">
              <a:solidFill>
                <a:srgbClr val="00679D"/>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679D"/>
              </a:buClr>
              <a:buSzPts val="4800"/>
              <a:buFont typeface="Open Sans Light"/>
              <a:buNone/>
            </a:pPr>
            <a:r>
              <a:rPr lang="en-US" sz="1400" dirty="0">
                <a:latin typeface="Open Sans Light"/>
                <a:ea typeface="Open Sans Light"/>
                <a:cs typeface="Open Sans Light"/>
                <a:sym typeface="Open Sans Light"/>
              </a:rPr>
              <a:t>Messages</a:t>
            </a:r>
            <a:endParaRPr lang="ar-EG" sz="3600" dirty="0">
              <a:latin typeface="Open Sans Light"/>
              <a:ea typeface="Open Sans Light"/>
              <a:cs typeface="Open Sans Light"/>
              <a:sym typeface="Open Sans Light"/>
            </a:endParaRPr>
          </a:p>
        </p:txBody>
      </p:sp>
    </p:spTree>
    <p:extLst>
      <p:ext uri="{BB962C8B-B14F-4D97-AF65-F5344CB8AC3E}">
        <p14:creationId xmlns:p14="http://schemas.microsoft.com/office/powerpoint/2010/main" val="162193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12">
            <a:extLst>
              <a:ext uri="{FF2B5EF4-FFF2-40B4-BE49-F238E27FC236}">
                <a16:creationId xmlns:a16="http://schemas.microsoft.com/office/drawing/2014/main" id="{A4F2E921-6EE1-1F70-7A47-C69367450D91}"/>
              </a:ext>
            </a:extLst>
          </p:cNvPr>
          <p:cNvSpPr txBox="1"/>
          <p:nvPr/>
        </p:nvSpPr>
        <p:spPr>
          <a:xfrm>
            <a:off x="239174" y="178694"/>
            <a:ext cx="5618700" cy="8925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p>
          <a:p>
            <a:pPr marL="0" marR="0" lvl="0" indent="0" algn="l" rtl="0">
              <a:lnSpc>
                <a:spcPct val="100000"/>
              </a:lnSpc>
              <a:spcBef>
                <a:spcPts val="0"/>
              </a:spcBef>
              <a:spcAft>
                <a:spcPts val="0"/>
              </a:spcAft>
              <a:buClr>
                <a:srgbClr val="00679D"/>
              </a:buClr>
              <a:buSzPts val="4800"/>
              <a:buFont typeface="Open Sans Light"/>
              <a:buNone/>
            </a:pPr>
            <a:r>
              <a:rPr lang="en-US" sz="1400" dirty="0">
                <a:latin typeface="Open Sans Light"/>
                <a:ea typeface="Open Sans Light"/>
                <a:cs typeface="Open Sans Light"/>
                <a:sym typeface="Open Sans Light"/>
              </a:rPr>
              <a:t>organic</a:t>
            </a:r>
            <a:endParaRPr sz="1200" dirty="0"/>
          </a:p>
        </p:txBody>
      </p:sp>
      <p:pic>
        <p:nvPicPr>
          <p:cNvPr id="4" name="Picture 3" descr="A screenshot of a social media post&#10;&#10;AI-generated content may be incorrect.">
            <a:extLst>
              <a:ext uri="{FF2B5EF4-FFF2-40B4-BE49-F238E27FC236}">
                <a16:creationId xmlns:a16="http://schemas.microsoft.com/office/drawing/2014/main" id="{990C5FC3-40C4-F3DF-2399-386D8DFF2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89" y="1235131"/>
            <a:ext cx="4973471" cy="5065181"/>
          </a:xfrm>
          <a:prstGeom prst="rect">
            <a:avLst/>
          </a:prstGeom>
        </p:spPr>
      </p:pic>
      <p:pic>
        <p:nvPicPr>
          <p:cNvPr id="6" name="Picture 5" descr="A green and yellow background with white text&#10;&#10;AI-generated content may be incorrect.">
            <a:extLst>
              <a:ext uri="{FF2B5EF4-FFF2-40B4-BE49-F238E27FC236}">
                <a16:creationId xmlns:a16="http://schemas.microsoft.com/office/drawing/2014/main" id="{ADA6992D-8288-B48D-E9D1-EF7DBDD1C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802" y="1235131"/>
            <a:ext cx="4643224" cy="5065182"/>
          </a:xfrm>
          <a:prstGeom prst="rect">
            <a:avLst/>
          </a:prstGeom>
        </p:spPr>
      </p:pic>
    </p:spTree>
    <p:extLst>
      <p:ext uri="{BB962C8B-B14F-4D97-AF65-F5344CB8AC3E}">
        <p14:creationId xmlns:p14="http://schemas.microsoft.com/office/powerpoint/2010/main" val="2763341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A7E73-A99E-258C-33FA-78604FE02CF4}"/>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01CDF771-28CF-98B6-D918-4CBFF82E5EB1}"/>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descr="A person and a child&#10;&#10;AI-generated content may be incorrect.">
            <a:extLst>
              <a:ext uri="{FF2B5EF4-FFF2-40B4-BE49-F238E27FC236}">
                <a16:creationId xmlns:a16="http://schemas.microsoft.com/office/drawing/2014/main" id="{973A850A-61B2-7091-9BFB-2E1C1E85D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269" y="1711238"/>
            <a:ext cx="4645152" cy="3435524"/>
          </a:xfrm>
          <a:prstGeom prst="rect">
            <a:avLst/>
          </a:prstGeom>
        </p:spPr>
      </p:pic>
      <p:pic>
        <p:nvPicPr>
          <p:cNvPr id="6" name="Picture 5">
            <a:extLst>
              <a:ext uri="{FF2B5EF4-FFF2-40B4-BE49-F238E27FC236}">
                <a16:creationId xmlns:a16="http://schemas.microsoft.com/office/drawing/2014/main" id="{368DD6DB-630F-72EF-D83D-FA48132B4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52" y="1171575"/>
            <a:ext cx="4430146" cy="5065776"/>
          </a:xfrm>
          <a:prstGeom prst="rect">
            <a:avLst/>
          </a:prstGeom>
        </p:spPr>
      </p:pic>
    </p:spTree>
    <p:extLst>
      <p:ext uri="{BB962C8B-B14F-4D97-AF65-F5344CB8AC3E}">
        <p14:creationId xmlns:p14="http://schemas.microsoft.com/office/powerpoint/2010/main" val="2960475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9C37-7E68-4DC6-C755-B69BB15B0886}"/>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77344AA3-9C3A-3C62-7AA6-DE7239FEF2AC}"/>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5" name="Picture 4" descr="A cartoon of a child sitting on a couch&#10;&#10;AI-generated content may be incorrect.">
            <a:extLst>
              <a:ext uri="{FF2B5EF4-FFF2-40B4-BE49-F238E27FC236}">
                <a16:creationId xmlns:a16="http://schemas.microsoft.com/office/drawing/2014/main" id="{7C1153E0-0BE9-9992-E4A4-E93EB1F03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6986" y="1235130"/>
            <a:ext cx="4643224" cy="5065182"/>
          </a:xfrm>
          <a:prstGeom prst="rect">
            <a:avLst/>
          </a:prstGeom>
        </p:spPr>
      </p:pic>
      <p:pic>
        <p:nvPicPr>
          <p:cNvPr id="8" name="Picture 7" descr="A screenshot of a social media post&#10;&#10;AI-generated content may be incorrect.">
            <a:extLst>
              <a:ext uri="{FF2B5EF4-FFF2-40B4-BE49-F238E27FC236}">
                <a16:creationId xmlns:a16="http://schemas.microsoft.com/office/drawing/2014/main" id="{F1885D9D-F405-19ED-C5A3-BA65092D7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90" y="1235130"/>
            <a:ext cx="4973470" cy="5065182"/>
          </a:xfrm>
          <a:prstGeom prst="rect">
            <a:avLst/>
          </a:prstGeom>
        </p:spPr>
      </p:pic>
    </p:spTree>
    <p:extLst>
      <p:ext uri="{BB962C8B-B14F-4D97-AF65-F5344CB8AC3E}">
        <p14:creationId xmlns:p14="http://schemas.microsoft.com/office/powerpoint/2010/main" val="1228955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43E51-4E97-A150-0B64-0045E3534C35}"/>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46C7B103-1325-906C-C2DB-67FD9FC5971F}"/>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descr="A screenshot of a social media post&#10;&#10;AI-generated content may be incorrect.">
            <a:extLst>
              <a:ext uri="{FF2B5EF4-FFF2-40B4-BE49-F238E27FC236}">
                <a16:creationId xmlns:a16="http://schemas.microsoft.com/office/drawing/2014/main" id="{BF03F4DB-D218-FE68-3767-3E0D390D2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71" y="1084906"/>
            <a:ext cx="4974336" cy="5451525"/>
          </a:xfrm>
          <a:prstGeom prst="rect">
            <a:avLst/>
          </a:prstGeom>
        </p:spPr>
      </p:pic>
      <p:pic>
        <p:nvPicPr>
          <p:cNvPr id="7" name="Picture 6" descr="A child playing on a cell phone&#10;&#10;AI-generated content may be incorrect.">
            <a:extLst>
              <a:ext uri="{FF2B5EF4-FFF2-40B4-BE49-F238E27FC236}">
                <a16:creationId xmlns:a16="http://schemas.microsoft.com/office/drawing/2014/main" id="{A27C64B6-FB21-69B5-D270-7F374E08F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894" y="1277780"/>
            <a:ext cx="4645152" cy="5065775"/>
          </a:xfrm>
          <a:prstGeom prst="rect">
            <a:avLst/>
          </a:prstGeom>
        </p:spPr>
      </p:pic>
    </p:spTree>
    <p:extLst>
      <p:ext uri="{BB962C8B-B14F-4D97-AF65-F5344CB8AC3E}">
        <p14:creationId xmlns:p14="http://schemas.microsoft.com/office/powerpoint/2010/main" val="2283981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D1CCB-6CE1-1DCD-0423-4AC5506CCB35}"/>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CB996F73-2012-3764-EF34-20E57207A943}"/>
              </a:ext>
            </a:extLst>
          </p:cNvPr>
          <p:cNvSpPr txBox="1"/>
          <p:nvPr/>
        </p:nvSpPr>
        <p:spPr>
          <a:xfrm>
            <a:off x="229650" y="164763"/>
            <a:ext cx="5618700" cy="8925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p>
          <a:p>
            <a:pPr marL="0" marR="0" lvl="0" indent="0" algn="l" rtl="0">
              <a:lnSpc>
                <a:spcPct val="100000"/>
              </a:lnSpc>
              <a:spcBef>
                <a:spcPts val="0"/>
              </a:spcBef>
              <a:spcAft>
                <a:spcPts val="0"/>
              </a:spcAft>
              <a:buClr>
                <a:srgbClr val="00679D"/>
              </a:buClr>
              <a:buSzPts val="4800"/>
              <a:buFont typeface="Open Sans Light"/>
              <a:buNone/>
            </a:pPr>
            <a:r>
              <a:rPr lang="en-US" sz="1400" dirty="0">
                <a:latin typeface="Open Sans Light"/>
                <a:ea typeface="Open Sans Light"/>
                <a:cs typeface="Open Sans Light"/>
                <a:sym typeface="Open Sans Light"/>
              </a:rPr>
              <a:t>Engagement</a:t>
            </a:r>
            <a:endParaRPr sz="1200" dirty="0"/>
          </a:p>
        </p:txBody>
      </p:sp>
      <p:pic>
        <p:nvPicPr>
          <p:cNvPr id="4" name="Picture 3">
            <a:extLst>
              <a:ext uri="{FF2B5EF4-FFF2-40B4-BE49-F238E27FC236}">
                <a16:creationId xmlns:a16="http://schemas.microsoft.com/office/drawing/2014/main" id="{C5DAF581-36A5-BB56-9FA2-A87FB1B06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47" y="1057275"/>
            <a:ext cx="4599883" cy="5065776"/>
          </a:xfrm>
          <a:prstGeom prst="rect">
            <a:avLst/>
          </a:prstGeom>
        </p:spPr>
      </p:pic>
      <p:pic>
        <p:nvPicPr>
          <p:cNvPr id="6" name="Picture 5">
            <a:extLst>
              <a:ext uri="{FF2B5EF4-FFF2-40B4-BE49-F238E27FC236}">
                <a16:creationId xmlns:a16="http://schemas.microsoft.com/office/drawing/2014/main" id="{199F58A8-4725-B2AF-7BE9-D901E0E56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372" y="1936804"/>
            <a:ext cx="4645152" cy="3306718"/>
          </a:xfrm>
          <a:prstGeom prst="rect">
            <a:avLst/>
          </a:prstGeom>
        </p:spPr>
      </p:pic>
    </p:spTree>
    <p:extLst>
      <p:ext uri="{BB962C8B-B14F-4D97-AF65-F5344CB8AC3E}">
        <p14:creationId xmlns:p14="http://schemas.microsoft.com/office/powerpoint/2010/main" val="3998568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DD212-FAC5-DC03-981E-399540863C78}"/>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D36116AC-02AA-2D9C-CEA1-D5712650D3BF}"/>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a:extLst>
              <a:ext uri="{FF2B5EF4-FFF2-40B4-BE49-F238E27FC236}">
                <a16:creationId xmlns:a16="http://schemas.microsoft.com/office/drawing/2014/main" id="{4FD6F8C1-B481-8CA0-7BE3-1C1287B14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936" y="1164050"/>
            <a:ext cx="4673178" cy="5065776"/>
          </a:xfrm>
          <a:prstGeom prst="rect">
            <a:avLst/>
          </a:prstGeom>
        </p:spPr>
      </p:pic>
      <p:pic>
        <p:nvPicPr>
          <p:cNvPr id="6" name="Picture 5" descr="A child sitting on the floor with his legs crossed&#10;&#10;AI-generated content may be incorrect.">
            <a:extLst>
              <a:ext uri="{FF2B5EF4-FFF2-40B4-BE49-F238E27FC236}">
                <a16:creationId xmlns:a16="http://schemas.microsoft.com/office/drawing/2014/main" id="{48A2ADBE-E0C5-D638-B07B-DBBA9CEBA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676" y="1981201"/>
            <a:ext cx="4645152" cy="3431475"/>
          </a:xfrm>
          <a:prstGeom prst="rect">
            <a:avLst/>
          </a:prstGeom>
        </p:spPr>
      </p:pic>
    </p:spTree>
    <p:extLst>
      <p:ext uri="{BB962C8B-B14F-4D97-AF65-F5344CB8AC3E}">
        <p14:creationId xmlns:p14="http://schemas.microsoft.com/office/powerpoint/2010/main" val="1818588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333DE-3710-6203-FC7D-82C29205D895}"/>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394899F6-1D33-EF60-3BFC-8FBC87908596}"/>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a:extLst>
              <a:ext uri="{FF2B5EF4-FFF2-40B4-BE49-F238E27FC236}">
                <a16:creationId xmlns:a16="http://schemas.microsoft.com/office/drawing/2014/main" id="{285402AE-07AA-4639-BB42-EF5C8B2F5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218" y="1123950"/>
            <a:ext cx="4448791" cy="5065776"/>
          </a:xfrm>
          <a:prstGeom prst="rect">
            <a:avLst/>
          </a:prstGeom>
        </p:spPr>
      </p:pic>
      <p:pic>
        <p:nvPicPr>
          <p:cNvPr id="6" name="Picture 5">
            <a:extLst>
              <a:ext uri="{FF2B5EF4-FFF2-40B4-BE49-F238E27FC236}">
                <a16:creationId xmlns:a16="http://schemas.microsoft.com/office/drawing/2014/main" id="{E953C3D9-A2D3-18F4-8492-0CF063F83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993" y="1698849"/>
            <a:ext cx="4645152" cy="3460301"/>
          </a:xfrm>
          <a:prstGeom prst="rect">
            <a:avLst/>
          </a:prstGeom>
        </p:spPr>
      </p:pic>
    </p:spTree>
    <p:extLst>
      <p:ext uri="{BB962C8B-B14F-4D97-AF65-F5344CB8AC3E}">
        <p14:creationId xmlns:p14="http://schemas.microsoft.com/office/powerpoint/2010/main" val="2358755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B5BC4-39B5-89F2-C4C6-7A442B03A1EA}"/>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8E5C1360-8299-4F3B-4FC3-D13FD1A65062}"/>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descr="A screenshot of a social media post&#10;&#10;AI-generated content may be incorrect.">
            <a:extLst>
              <a:ext uri="{FF2B5EF4-FFF2-40B4-BE49-F238E27FC236}">
                <a16:creationId xmlns:a16="http://schemas.microsoft.com/office/drawing/2014/main" id="{BC60E698-4701-0040-834C-5891BA871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71" y="967859"/>
            <a:ext cx="4490263" cy="5065776"/>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89186ABF-B2FB-B1B2-7AAA-F5474A3A5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719" y="1678620"/>
            <a:ext cx="4645152" cy="3500759"/>
          </a:xfrm>
          <a:prstGeom prst="rect">
            <a:avLst/>
          </a:prstGeom>
        </p:spPr>
      </p:pic>
    </p:spTree>
    <p:extLst>
      <p:ext uri="{BB962C8B-B14F-4D97-AF65-F5344CB8AC3E}">
        <p14:creationId xmlns:p14="http://schemas.microsoft.com/office/powerpoint/2010/main" val="983620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2" name="TextBox 1">
            <a:extLst>
              <a:ext uri="{FF2B5EF4-FFF2-40B4-BE49-F238E27FC236}">
                <a16:creationId xmlns:a16="http://schemas.microsoft.com/office/drawing/2014/main" id="{57E68B55-ECFC-BDE5-F376-5257EF9F4FD0}"/>
              </a:ext>
            </a:extLst>
          </p:cNvPr>
          <p:cNvSpPr txBox="1"/>
          <p:nvPr/>
        </p:nvSpPr>
        <p:spPr>
          <a:xfrm>
            <a:off x="857251" y="1690062"/>
            <a:ext cx="10808364" cy="3477875"/>
          </a:xfrm>
          <a:prstGeom prst="rect">
            <a:avLst/>
          </a:prstGeom>
          <a:noFill/>
        </p:spPr>
        <p:txBody>
          <a:bodyPr wrap="square" rtlCol="0">
            <a:spAutoFit/>
          </a:bodyPr>
          <a:lstStyle/>
          <a:p>
            <a:pPr algn="r" rtl="1"/>
            <a:r>
              <a:rPr lang="en-US" sz="4400" dirty="0">
                <a:latin typeface="Tajawal" panose="00000500000000000000" pitchFamily="2" charset="-78"/>
                <a:cs typeface="Tajawal" panose="00000500000000000000" pitchFamily="2" charset="-78"/>
              </a:rPr>
              <a:t>Awareness</a:t>
            </a:r>
            <a:r>
              <a:rPr lang="ar-EG" sz="4400" dirty="0">
                <a:latin typeface="Tajawal" panose="00000500000000000000" pitchFamily="2" charset="-78"/>
                <a:cs typeface="Tajawal" panose="00000500000000000000" pitchFamily="2" charset="-78"/>
              </a:rPr>
              <a:t> </a:t>
            </a:r>
            <a:r>
              <a:rPr lang="en-US" sz="4400" dirty="0">
                <a:latin typeface="Tajawal" panose="00000500000000000000" pitchFamily="2" charset="-78"/>
                <a:cs typeface="Tajawal" panose="00000500000000000000" pitchFamily="2" charset="-78"/>
              </a:rPr>
              <a:t>:</a:t>
            </a:r>
            <a:r>
              <a:rPr lang="ar-EG" sz="4400" dirty="0">
                <a:latin typeface="Tajawal" panose="00000500000000000000" pitchFamily="2" charset="-78"/>
                <a:cs typeface="Tajawal" panose="00000500000000000000" pitchFamily="2" charset="-78"/>
              </a:rPr>
              <a:t>الوصول ل 50,000 اسرة </a:t>
            </a:r>
            <a:endParaRPr lang="en-US" sz="4400" dirty="0">
              <a:latin typeface="Tajawal" panose="00000500000000000000" pitchFamily="2" charset="-78"/>
              <a:cs typeface="Tajawal" panose="00000500000000000000" pitchFamily="2" charset="-78"/>
            </a:endParaRPr>
          </a:p>
          <a:p>
            <a:pPr algn="r" rtl="1"/>
            <a:r>
              <a:rPr lang="en-US" sz="4400" dirty="0">
                <a:latin typeface="Tajawal" panose="00000500000000000000" pitchFamily="2" charset="-78"/>
                <a:cs typeface="Tajawal" panose="00000500000000000000" pitchFamily="2" charset="-78"/>
              </a:rPr>
              <a:t>Engagement</a:t>
            </a:r>
            <a:r>
              <a:rPr lang="ar-EG" sz="4400" dirty="0">
                <a:latin typeface="Tajawal" panose="00000500000000000000" pitchFamily="2" charset="-78"/>
                <a:cs typeface="Tajawal" panose="00000500000000000000" pitchFamily="2" charset="-78"/>
              </a:rPr>
              <a:t> : الوصول ل 15 – 25% من عدد الأسر</a:t>
            </a:r>
          </a:p>
          <a:p>
            <a:pPr algn="r" rtl="1"/>
            <a:r>
              <a:rPr lang="en-US" sz="4400" dirty="0">
                <a:latin typeface="Tajawal" panose="00000500000000000000" pitchFamily="2" charset="-78"/>
                <a:cs typeface="Tajawal" panose="00000500000000000000" pitchFamily="2" charset="-78"/>
              </a:rPr>
              <a:t>Conversion</a:t>
            </a:r>
            <a:r>
              <a:rPr lang="ar-EG" sz="4400" dirty="0">
                <a:latin typeface="Tajawal" panose="00000500000000000000" pitchFamily="2" charset="-78"/>
                <a:cs typeface="Tajawal" panose="00000500000000000000" pitchFamily="2" charset="-78"/>
              </a:rPr>
              <a:t> : الوصول ل 1 – 3% من عدد الأسر انهم يستخدموا ال </a:t>
            </a:r>
            <a:r>
              <a:rPr lang="en-US" sz="4400" dirty="0">
                <a:latin typeface="Tajawal" panose="00000500000000000000" pitchFamily="2" charset="-78"/>
                <a:cs typeface="Tajawal" panose="00000500000000000000" pitchFamily="2" charset="-78"/>
              </a:rPr>
              <a:t>MVP</a:t>
            </a:r>
            <a:r>
              <a:rPr lang="ar-EG" sz="4400" dirty="0">
                <a:latin typeface="Tajawal" panose="00000500000000000000" pitchFamily="2" charset="-78"/>
                <a:cs typeface="Tajawal" panose="00000500000000000000" pitchFamily="2" charset="-78"/>
              </a:rPr>
              <a:t> </a:t>
            </a:r>
            <a:endParaRPr lang="en-US" sz="4400" dirty="0">
              <a:latin typeface="Tajawal" panose="00000500000000000000" pitchFamily="2" charset="-78"/>
              <a:cs typeface="Tajawal" panose="00000500000000000000" pitchFamily="2" charset="-78"/>
            </a:endParaRPr>
          </a:p>
        </p:txBody>
      </p:sp>
      <p:sp>
        <p:nvSpPr>
          <p:cNvPr id="3" name="Google Shape;194;p12">
            <a:extLst>
              <a:ext uri="{FF2B5EF4-FFF2-40B4-BE49-F238E27FC236}">
                <a16:creationId xmlns:a16="http://schemas.microsoft.com/office/drawing/2014/main" id="{F747F1EC-4B49-98CA-3D3C-96E447EC656E}"/>
              </a:ext>
            </a:extLst>
          </p:cNvPr>
          <p:cNvSpPr txBox="1"/>
          <p:nvPr/>
        </p:nvSpPr>
        <p:spPr>
          <a:xfrm>
            <a:off x="6096000" y="289372"/>
            <a:ext cx="5618700" cy="83095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679D"/>
              </a:buClr>
              <a:buSzPts val="4800"/>
              <a:buFont typeface="Open Sans Light"/>
              <a:buNone/>
            </a:pPr>
            <a:r>
              <a:rPr lang="ar-EG" sz="4800" dirty="0">
                <a:solidFill>
                  <a:srgbClr val="00679D"/>
                </a:solidFill>
                <a:latin typeface="Open Sans Light"/>
                <a:ea typeface="Open Sans Light"/>
                <a:cs typeface="Open Sans Light"/>
                <a:sym typeface="Open Sans Light"/>
              </a:rPr>
              <a:t>في خلال سنة</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49DA1-C9F7-84CC-1B3D-D1936BB38840}"/>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B86E661E-0420-C1D3-F217-B7902E4DC3E6}"/>
              </a:ext>
            </a:extLst>
          </p:cNvPr>
          <p:cNvSpPr txBox="1"/>
          <p:nvPr/>
        </p:nvSpPr>
        <p:spPr>
          <a:xfrm>
            <a:off x="153450" y="89395"/>
            <a:ext cx="5618700" cy="8925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p>
          <a:p>
            <a:pPr marL="0" marR="0" lvl="0" indent="0" algn="l" rtl="0">
              <a:lnSpc>
                <a:spcPct val="100000"/>
              </a:lnSpc>
              <a:spcBef>
                <a:spcPts val="0"/>
              </a:spcBef>
              <a:spcAft>
                <a:spcPts val="0"/>
              </a:spcAft>
              <a:buClr>
                <a:srgbClr val="00679D"/>
              </a:buClr>
              <a:buSzPts val="4800"/>
              <a:buFont typeface="Open Sans Light"/>
              <a:buNone/>
            </a:pPr>
            <a:r>
              <a:rPr lang="en-US" sz="1400" dirty="0">
                <a:latin typeface="Open Sans Light"/>
                <a:ea typeface="Open Sans Light"/>
                <a:cs typeface="Open Sans Light"/>
                <a:sym typeface="Open Sans Light"/>
              </a:rPr>
              <a:t>Awareness</a:t>
            </a:r>
            <a:endParaRPr lang="en-US" sz="1200" dirty="0"/>
          </a:p>
        </p:txBody>
      </p:sp>
      <p:pic>
        <p:nvPicPr>
          <p:cNvPr id="4" name="Picture 3">
            <a:extLst>
              <a:ext uri="{FF2B5EF4-FFF2-40B4-BE49-F238E27FC236}">
                <a16:creationId xmlns:a16="http://schemas.microsoft.com/office/drawing/2014/main" id="{D93AC68B-37BB-1D1A-F05D-59E7CF02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75" y="1102685"/>
            <a:ext cx="5507325" cy="5065776"/>
          </a:xfrm>
          <a:prstGeom prst="rect">
            <a:avLst/>
          </a:prstGeom>
        </p:spPr>
      </p:pic>
      <p:pic>
        <p:nvPicPr>
          <p:cNvPr id="6" name="Picture 5">
            <a:extLst>
              <a:ext uri="{FF2B5EF4-FFF2-40B4-BE49-F238E27FC236}">
                <a16:creationId xmlns:a16="http://schemas.microsoft.com/office/drawing/2014/main" id="{5F83F2D1-778F-727A-3004-3F98F51D5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687439"/>
            <a:ext cx="5525271" cy="3896269"/>
          </a:xfrm>
          <a:prstGeom prst="rect">
            <a:avLst/>
          </a:prstGeom>
        </p:spPr>
      </p:pic>
    </p:spTree>
    <p:extLst>
      <p:ext uri="{BB962C8B-B14F-4D97-AF65-F5344CB8AC3E}">
        <p14:creationId xmlns:p14="http://schemas.microsoft.com/office/powerpoint/2010/main" val="36979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49935-E790-8D97-E6FB-77BC01107FA8}"/>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70A6F054-BE95-9CDF-2780-8D4FB97BD0CC}"/>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8" name="Picture 7">
            <a:extLst>
              <a:ext uri="{FF2B5EF4-FFF2-40B4-BE49-F238E27FC236}">
                <a16:creationId xmlns:a16="http://schemas.microsoft.com/office/drawing/2014/main" id="{B178D426-CE8D-D8D8-29BE-E2D8D0E3B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662" y="1137920"/>
            <a:ext cx="4517089" cy="5065776"/>
          </a:xfrm>
          <a:prstGeom prst="rect">
            <a:avLst/>
          </a:prstGeom>
        </p:spPr>
      </p:pic>
      <p:pic>
        <p:nvPicPr>
          <p:cNvPr id="10" name="Picture 9">
            <a:extLst>
              <a:ext uri="{FF2B5EF4-FFF2-40B4-BE49-F238E27FC236}">
                <a16:creationId xmlns:a16="http://schemas.microsoft.com/office/drawing/2014/main" id="{B6120CF8-F07A-3EE4-53DF-10979533F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250" y="1778225"/>
            <a:ext cx="4645152" cy="3301549"/>
          </a:xfrm>
          <a:prstGeom prst="rect">
            <a:avLst/>
          </a:prstGeom>
        </p:spPr>
      </p:pic>
    </p:spTree>
    <p:extLst>
      <p:ext uri="{BB962C8B-B14F-4D97-AF65-F5344CB8AC3E}">
        <p14:creationId xmlns:p14="http://schemas.microsoft.com/office/powerpoint/2010/main" val="1751265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3E6EE-C57C-9A9A-4A84-089739E614DB}"/>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28219733-CEFB-61CF-4542-236A1936B50B}"/>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a:extLst>
              <a:ext uri="{FF2B5EF4-FFF2-40B4-BE49-F238E27FC236}">
                <a16:creationId xmlns:a16="http://schemas.microsoft.com/office/drawing/2014/main" id="{6E1E17B8-CD64-235E-74F1-FB0764E52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6187" y="1723115"/>
            <a:ext cx="4645152" cy="3411769"/>
          </a:xfrm>
          <a:prstGeom prst="rect">
            <a:avLst/>
          </a:prstGeom>
        </p:spPr>
      </p:pic>
      <p:pic>
        <p:nvPicPr>
          <p:cNvPr id="6" name="Picture 5">
            <a:extLst>
              <a:ext uri="{FF2B5EF4-FFF2-40B4-BE49-F238E27FC236}">
                <a16:creationId xmlns:a16="http://schemas.microsoft.com/office/drawing/2014/main" id="{F560E37D-0EFB-E514-F7A3-AA93626CB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63" y="1219200"/>
            <a:ext cx="4771923" cy="5065776"/>
          </a:xfrm>
          <a:prstGeom prst="rect">
            <a:avLst/>
          </a:prstGeom>
        </p:spPr>
      </p:pic>
    </p:spTree>
    <p:extLst>
      <p:ext uri="{BB962C8B-B14F-4D97-AF65-F5344CB8AC3E}">
        <p14:creationId xmlns:p14="http://schemas.microsoft.com/office/powerpoint/2010/main" val="4109888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F928-9295-40C4-8866-CFDE62CB01BE}"/>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A7DB9A64-61A9-6C31-1D1F-5675BE4B2E36}"/>
              </a:ext>
            </a:extLst>
          </p:cNvPr>
          <p:cNvSpPr txBox="1"/>
          <p:nvPr/>
        </p:nvSpPr>
        <p:spPr>
          <a:xfrm>
            <a:off x="182025" y="212484"/>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a:extLst>
              <a:ext uri="{FF2B5EF4-FFF2-40B4-BE49-F238E27FC236}">
                <a16:creationId xmlns:a16="http://schemas.microsoft.com/office/drawing/2014/main" id="{B0C3438D-D0AE-368C-3E37-6B39527E0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83" y="967859"/>
            <a:ext cx="4536416" cy="5065776"/>
          </a:xfrm>
          <a:prstGeom prst="rect">
            <a:avLst/>
          </a:prstGeom>
        </p:spPr>
      </p:pic>
      <p:pic>
        <p:nvPicPr>
          <p:cNvPr id="6" name="Picture 5">
            <a:extLst>
              <a:ext uri="{FF2B5EF4-FFF2-40B4-BE49-F238E27FC236}">
                <a16:creationId xmlns:a16="http://schemas.microsoft.com/office/drawing/2014/main" id="{F2E70725-5A31-55BB-E0CC-10BE63ADB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102" y="1758336"/>
            <a:ext cx="4645152" cy="3341327"/>
          </a:xfrm>
          <a:prstGeom prst="rect">
            <a:avLst/>
          </a:prstGeom>
        </p:spPr>
      </p:pic>
    </p:spTree>
    <p:extLst>
      <p:ext uri="{BB962C8B-B14F-4D97-AF65-F5344CB8AC3E}">
        <p14:creationId xmlns:p14="http://schemas.microsoft.com/office/powerpoint/2010/main" val="1759721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12">
            <a:extLst>
              <a:ext uri="{FF2B5EF4-FFF2-40B4-BE49-F238E27FC236}">
                <a16:creationId xmlns:a16="http://schemas.microsoft.com/office/drawing/2014/main" id="{154911A8-3D28-60CE-9558-46B742B14008}"/>
              </a:ext>
            </a:extLst>
          </p:cNvPr>
          <p:cNvSpPr txBox="1"/>
          <p:nvPr/>
        </p:nvSpPr>
        <p:spPr>
          <a:xfrm>
            <a:off x="182025" y="212484"/>
            <a:ext cx="5618700" cy="8925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p>
          <a:p>
            <a:pPr marL="0" marR="0" lvl="0" indent="0" algn="l">
              <a:lnSpc>
                <a:spcPct val="100000"/>
              </a:lnSpc>
              <a:spcBef>
                <a:spcPts val="0"/>
              </a:spcBef>
              <a:spcAft>
                <a:spcPts val="0"/>
              </a:spcAft>
              <a:buClr>
                <a:srgbClr val="00679D"/>
              </a:buClr>
              <a:buSzPts val="4800"/>
              <a:buFont typeface="Open Sans Light"/>
              <a:buNone/>
            </a:pPr>
            <a:r>
              <a:rPr lang="en-US" sz="1400" dirty="0">
                <a:latin typeface="Open Sans Light"/>
                <a:ea typeface="Open Sans Light"/>
                <a:cs typeface="Open Sans Light"/>
                <a:sym typeface="Open Sans Light"/>
              </a:rPr>
              <a:t>Top 5 Posts views</a:t>
            </a:r>
            <a:endParaRPr sz="1200" dirty="0"/>
          </a:p>
        </p:txBody>
      </p:sp>
      <p:pic>
        <p:nvPicPr>
          <p:cNvPr id="4" name="Picture 3" descr="A screenshot of a screenshot of a video game&#10;&#10;AI-generated content may be incorrect.">
            <a:extLst>
              <a:ext uri="{FF2B5EF4-FFF2-40B4-BE49-F238E27FC236}">
                <a16:creationId xmlns:a16="http://schemas.microsoft.com/office/drawing/2014/main" id="{DE89ABE8-BF43-B339-19C2-723D43FD3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25" y="1442710"/>
            <a:ext cx="11755491" cy="4696480"/>
          </a:xfrm>
          <a:prstGeom prst="rect">
            <a:avLst/>
          </a:prstGeom>
        </p:spPr>
      </p:pic>
    </p:spTree>
    <p:extLst>
      <p:ext uri="{BB962C8B-B14F-4D97-AF65-F5344CB8AC3E}">
        <p14:creationId xmlns:p14="http://schemas.microsoft.com/office/powerpoint/2010/main" val="2477845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20D93-24E1-9C7F-04F1-635893C6C879}"/>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231A4759-43E7-BEA2-2639-DF2D094CB2BA}"/>
              </a:ext>
            </a:extLst>
          </p:cNvPr>
          <p:cNvSpPr txBox="1"/>
          <p:nvPr/>
        </p:nvSpPr>
        <p:spPr>
          <a:xfrm>
            <a:off x="182025" y="212484"/>
            <a:ext cx="5618700" cy="8925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p>
          <a:p>
            <a:pPr marL="0" marR="0" lvl="0" indent="0" algn="l">
              <a:lnSpc>
                <a:spcPct val="100000"/>
              </a:lnSpc>
              <a:spcBef>
                <a:spcPts val="0"/>
              </a:spcBef>
              <a:spcAft>
                <a:spcPts val="0"/>
              </a:spcAft>
              <a:buClr>
                <a:srgbClr val="00679D"/>
              </a:buClr>
              <a:buSzPts val="4800"/>
              <a:buFont typeface="Open Sans Light"/>
              <a:buNone/>
            </a:pPr>
            <a:r>
              <a:rPr lang="en-US" sz="1400" dirty="0">
                <a:latin typeface="Open Sans Light"/>
                <a:ea typeface="Open Sans Light"/>
                <a:cs typeface="Open Sans Light"/>
                <a:sym typeface="Open Sans Light"/>
              </a:rPr>
              <a:t>Top 5 Posts interaction</a:t>
            </a:r>
            <a:endParaRPr sz="1200" dirty="0"/>
          </a:p>
        </p:txBody>
      </p:sp>
      <p:pic>
        <p:nvPicPr>
          <p:cNvPr id="5" name="Picture 4" descr="A screenshot of a cell phone&#10;&#10;AI-generated content may be incorrect.">
            <a:extLst>
              <a:ext uri="{FF2B5EF4-FFF2-40B4-BE49-F238E27FC236}">
                <a16:creationId xmlns:a16="http://schemas.microsoft.com/office/drawing/2014/main" id="{56D5D76D-08E0-D63B-390E-E79788A2F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6023"/>
            <a:ext cx="12088912" cy="4505954"/>
          </a:xfrm>
          <a:prstGeom prst="rect">
            <a:avLst/>
          </a:prstGeom>
        </p:spPr>
      </p:pic>
    </p:spTree>
    <p:extLst>
      <p:ext uri="{BB962C8B-B14F-4D97-AF65-F5344CB8AC3E}">
        <p14:creationId xmlns:p14="http://schemas.microsoft.com/office/powerpoint/2010/main" val="4108464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3595AB62-40FA-55B2-56D3-B59F5F6DED35}"/>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5238B60E-67C8-EDC9-1890-E6A8409841B6}"/>
              </a:ext>
            </a:extLst>
          </p:cNvPr>
          <p:cNvSpPr txBox="1"/>
          <p:nvPr/>
        </p:nvSpPr>
        <p:spPr>
          <a:xfrm>
            <a:off x="3703603" y="2797835"/>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a:solidFill>
                  <a:srgbClr val="00679D"/>
                </a:solidFill>
                <a:latin typeface="Open Sans Light"/>
                <a:ea typeface="Open Sans Light"/>
                <a:cs typeface="Open Sans Light"/>
                <a:sym typeface="Open Sans Light"/>
              </a:rPr>
              <a:t>Recommendations </a:t>
            </a:r>
            <a:endParaRPr lang="en-US" dirty="0"/>
          </a:p>
        </p:txBody>
      </p:sp>
    </p:spTree>
    <p:extLst>
      <p:ext uri="{BB962C8B-B14F-4D97-AF65-F5344CB8AC3E}">
        <p14:creationId xmlns:p14="http://schemas.microsoft.com/office/powerpoint/2010/main" val="2231137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186DFA-B97A-C281-D2C8-83A00FC7C2A1}"/>
              </a:ext>
            </a:extLst>
          </p:cNvPr>
          <p:cNvSpPr txBox="1"/>
          <p:nvPr/>
        </p:nvSpPr>
        <p:spPr>
          <a:xfrm>
            <a:off x="406068" y="2028616"/>
            <a:ext cx="11379864" cy="2800767"/>
          </a:xfrm>
          <a:prstGeom prst="rect">
            <a:avLst/>
          </a:prstGeom>
          <a:noFill/>
        </p:spPr>
        <p:txBody>
          <a:bodyPr wrap="square" rtlCol="0">
            <a:spAutoFit/>
          </a:bodyPr>
          <a:lstStyle/>
          <a:p>
            <a:pPr algn="r" rtl="1"/>
            <a:r>
              <a:rPr lang="ar-EG" sz="4400" dirty="0">
                <a:latin typeface="Tajawal" panose="00000500000000000000" pitchFamily="2" charset="-78"/>
                <a:cs typeface="Tajawal" panose="00000500000000000000" pitchFamily="2" charset="-78"/>
              </a:rPr>
              <a:t>سيولة ماليه (عرفنا نوصل ب </a:t>
            </a:r>
            <a:r>
              <a:rPr lang="en-US" sz="4400" dirty="0">
                <a:latin typeface="Tajawal" panose="00000500000000000000" pitchFamily="2" charset="-78"/>
                <a:cs typeface="Tajawal" panose="00000500000000000000" pitchFamily="2" charset="-78"/>
              </a:rPr>
              <a:t>500</a:t>
            </a:r>
            <a:r>
              <a:rPr lang="ar-EG" sz="4400" dirty="0">
                <a:latin typeface="Tajawal" panose="00000500000000000000" pitchFamily="2" charset="-78"/>
                <a:cs typeface="Tajawal" panose="00000500000000000000" pitchFamily="2" charset="-78"/>
              </a:rPr>
              <a:t> جنية فقط ل 170 الف مشاهدة!</a:t>
            </a:r>
            <a:r>
              <a:rPr lang="en-US" sz="4400" dirty="0">
                <a:latin typeface="Tajawal" panose="00000500000000000000" pitchFamily="2" charset="-78"/>
                <a:cs typeface="Tajawal" panose="00000500000000000000" pitchFamily="2" charset="-78"/>
              </a:rPr>
              <a:t> </a:t>
            </a:r>
            <a:r>
              <a:rPr lang="ar-EG" sz="4400" dirty="0">
                <a:latin typeface="Tajawal" panose="00000500000000000000" pitchFamily="2" charset="-78"/>
                <a:cs typeface="Tajawal" panose="00000500000000000000" pitchFamily="2" charset="-78"/>
              </a:rPr>
              <a:t> + ب 300 جنية 1600 </a:t>
            </a:r>
            <a:r>
              <a:rPr lang="en-US" sz="4400" dirty="0">
                <a:latin typeface="Tajawal" panose="00000500000000000000" pitchFamily="2" charset="-78"/>
                <a:cs typeface="Tajawal" panose="00000500000000000000" pitchFamily="2" charset="-78"/>
              </a:rPr>
              <a:t>click</a:t>
            </a:r>
            <a:r>
              <a:rPr lang="ar-EG" sz="4400" dirty="0">
                <a:latin typeface="Tajawal" panose="00000500000000000000" pitchFamily="2" charset="-78"/>
                <a:cs typeface="Tajawal" panose="00000500000000000000" pitchFamily="2" charset="-78"/>
              </a:rPr>
              <a:t>)</a:t>
            </a:r>
          </a:p>
          <a:p>
            <a:pPr algn="r" rtl="1"/>
            <a:r>
              <a:rPr lang="ar-EG" sz="4400" dirty="0">
                <a:latin typeface="Tajawal" panose="00000500000000000000" pitchFamily="2" charset="-78"/>
                <a:cs typeface="Tajawal" panose="00000500000000000000" pitchFamily="2" charset="-78"/>
              </a:rPr>
              <a:t>نستهدف فئة الشباب</a:t>
            </a:r>
          </a:p>
          <a:p>
            <a:pPr algn="r" rtl="1"/>
            <a:r>
              <a:rPr lang="ar-EG" sz="4400" dirty="0">
                <a:latin typeface="Tajawal" panose="00000500000000000000" pitchFamily="2" charset="-78"/>
                <a:cs typeface="Tajawal" panose="00000500000000000000" pitchFamily="2" charset="-78"/>
              </a:rPr>
              <a:t>زيادة في عدد التيم </a:t>
            </a:r>
          </a:p>
        </p:txBody>
      </p:sp>
    </p:spTree>
    <p:extLst>
      <p:ext uri="{BB962C8B-B14F-4D97-AF65-F5344CB8AC3E}">
        <p14:creationId xmlns:p14="http://schemas.microsoft.com/office/powerpoint/2010/main" val="1463742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68906EFE-BBB7-5389-74A5-8733648E88B9}"/>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97F37D72-D2D2-3FFB-EE18-ED1A7DC2F26C}"/>
              </a:ext>
            </a:extLst>
          </p:cNvPr>
          <p:cNvSpPr txBox="1"/>
          <p:nvPr/>
        </p:nvSpPr>
        <p:spPr>
          <a:xfrm>
            <a:off x="3286650" y="3013522"/>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Market research</a:t>
            </a:r>
            <a:endParaRPr dirty="0"/>
          </a:p>
        </p:txBody>
      </p:sp>
    </p:spTree>
    <p:extLst>
      <p:ext uri="{BB962C8B-B14F-4D97-AF65-F5344CB8AC3E}">
        <p14:creationId xmlns:p14="http://schemas.microsoft.com/office/powerpoint/2010/main" val="347732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cxnSp>
        <p:nvCxnSpPr>
          <p:cNvPr id="98" name="Google Shape;98;p3"/>
          <p:cNvCxnSpPr/>
          <p:nvPr/>
        </p:nvCxnSpPr>
        <p:spPr>
          <a:xfrm flipH="1">
            <a:off x="0" y="0"/>
            <a:ext cx="3119722" cy="685800"/>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99" name="Google Shape;99;p3"/>
          <p:cNvCxnSpPr/>
          <p:nvPr/>
        </p:nvCxnSpPr>
        <p:spPr>
          <a:xfrm flipH="1">
            <a:off x="0" y="0"/>
            <a:ext cx="903765" cy="6543675"/>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0" name="Google Shape;100;p3"/>
          <p:cNvCxnSpPr/>
          <p:nvPr/>
        </p:nvCxnSpPr>
        <p:spPr>
          <a:xfrm rot="10800000">
            <a:off x="-42867" y="5791196"/>
            <a:ext cx="6286509" cy="1066804"/>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1" name="Google Shape;101;p3"/>
          <p:cNvCxnSpPr/>
          <p:nvPr/>
        </p:nvCxnSpPr>
        <p:spPr>
          <a:xfrm flipH="1">
            <a:off x="8462964" y="5848346"/>
            <a:ext cx="3729032" cy="1009654"/>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2" name="Google Shape;102;p3"/>
          <p:cNvCxnSpPr/>
          <p:nvPr/>
        </p:nvCxnSpPr>
        <p:spPr>
          <a:xfrm flipH="1">
            <a:off x="11543157" y="1647821"/>
            <a:ext cx="648839" cy="5210179"/>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3" name="Google Shape;103;p3"/>
          <p:cNvCxnSpPr/>
          <p:nvPr/>
        </p:nvCxnSpPr>
        <p:spPr>
          <a:xfrm rot="10800000">
            <a:off x="10781553" y="0"/>
            <a:ext cx="1410443" cy="4258342"/>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4" name="Google Shape;104;p3"/>
          <p:cNvCxnSpPr/>
          <p:nvPr/>
        </p:nvCxnSpPr>
        <p:spPr>
          <a:xfrm rot="10800000">
            <a:off x="6529392" y="-4764"/>
            <a:ext cx="5662604" cy="931974"/>
          </a:xfrm>
          <a:prstGeom prst="straightConnector1">
            <a:avLst/>
          </a:prstGeom>
          <a:noFill/>
          <a:ln w="12700" cap="flat" cmpd="sng">
            <a:solidFill>
              <a:srgbClr val="BA9CA0">
                <a:alpha val="69803"/>
              </a:srgbClr>
            </a:solidFill>
            <a:prstDash val="solid"/>
            <a:miter lim="8000"/>
            <a:headEnd type="none" w="sm" len="sm"/>
            <a:tailEnd type="none" w="sm" len="sm"/>
          </a:ln>
        </p:spPr>
      </p:cxnSp>
      <p:sp>
        <p:nvSpPr>
          <p:cNvPr id="105" name="Google Shape;105;p3"/>
          <p:cNvSpPr/>
          <p:nvPr/>
        </p:nvSpPr>
        <p:spPr>
          <a:xfrm>
            <a:off x="0" y="0"/>
            <a:ext cx="12191996" cy="6858000"/>
          </a:xfrm>
          <a:prstGeom prst="rect">
            <a:avLst/>
          </a:prstGeom>
          <a:solidFill>
            <a:srgbClr val="155767"/>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Open Sans Light"/>
              <a:ea typeface="Open Sans Light"/>
              <a:cs typeface="Open Sans Light"/>
              <a:sym typeface="Open Sans Light"/>
            </a:endParaRPr>
          </a:p>
        </p:txBody>
      </p:sp>
      <p:sp>
        <p:nvSpPr>
          <p:cNvPr id="106" name="Google Shape;106;p3"/>
          <p:cNvSpPr/>
          <p:nvPr/>
        </p:nvSpPr>
        <p:spPr>
          <a:xfrm>
            <a:off x="0" y="0"/>
            <a:ext cx="12191996" cy="6858000"/>
          </a:xfrm>
          <a:prstGeom prst="rect">
            <a:avLst/>
          </a:prstGeom>
          <a:solidFill>
            <a:srgbClr val="F0ECEC"/>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Open Sans Light"/>
              <a:ea typeface="Open Sans Light"/>
              <a:cs typeface="Open Sans Light"/>
              <a:sym typeface="Open Sans Light"/>
            </a:endParaRPr>
          </a:p>
        </p:txBody>
      </p:sp>
      <p:cxnSp>
        <p:nvCxnSpPr>
          <p:cNvPr id="108" name="Google Shape;108;p3"/>
          <p:cNvCxnSpPr/>
          <p:nvPr/>
        </p:nvCxnSpPr>
        <p:spPr>
          <a:xfrm flipH="1">
            <a:off x="0" y="0"/>
            <a:ext cx="3119722" cy="685800"/>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9" name="Google Shape;109;p3"/>
          <p:cNvCxnSpPr/>
          <p:nvPr/>
        </p:nvCxnSpPr>
        <p:spPr>
          <a:xfrm flipH="1">
            <a:off x="0" y="0"/>
            <a:ext cx="818708" cy="6427381"/>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10" name="Google Shape;110;p3"/>
          <p:cNvCxnSpPr/>
          <p:nvPr/>
        </p:nvCxnSpPr>
        <p:spPr>
          <a:xfrm rot="10800000">
            <a:off x="0" y="2475299"/>
            <a:ext cx="903765" cy="4382701"/>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11" name="Google Shape;111;p3"/>
          <p:cNvCxnSpPr/>
          <p:nvPr/>
        </p:nvCxnSpPr>
        <p:spPr>
          <a:xfrm flipH="1">
            <a:off x="7331147" y="6033979"/>
            <a:ext cx="4860849" cy="824021"/>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12" name="Google Shape;112;p3"/>
          <p:cNvCxnSpPr/>
          <p:nvPr/>
        </p:nvCxnSpPr>
        <p:spPr>
          <a:xfrm flipH="1">
            <a:off x="11602474" y="1392868"/>
            <a:ext cx="589522" cy="5465132"/>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13" name="Google Shape;113;p3"/>
          <p:cNvCxnSpPr/>
          <p:nvPr/>
        </p:nvCxnSpPr>
        <p:spPr>
          <a:xfrm rot="10800000">
            <a:off x="10781553" y="0"/>
            <a:ext cx="1410443" cy="4258342"/>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14" name="Google Shape;114;p3"/>
          <p:cNvCxnSpPr/>
          <p:nvPr/>
        </p:nvCxnSpPr>
        <p:spPr>
          <a:xfrm rot="10800000">
            <a:off x="5640567" y="0"/>
            <a:ext cx="6551429" cy="1004779"/>
          </a:xfrm>
          <a:prstGeom prst="straightConnector1">
            <a:avLst/>
          </a:prstGeom>
          <a:noFill/>
          <a:ln w="12700" cap="flat" cmpd="sng">
            <a:solidFill>
              <a:srgbClr val="BA9CA0">
                <a:alpha val="69803"/>
              </a:srgbClr>
            </a:solidFill>
            <a:prstDash val="solid"/>
            <a:miter lim="8000"/>
            <a:headEnd type="none" w="sm" len="sm"/>
            <a:tailEnd type="none" w="sm" len="sm"/>
          </a:ln>
        </p:spPr>
      </p:cxnSp>
      <p:sp>
        <p:nvSpPr>
          <p:cNvPr id="116" name="Google Shape;116;p3"/>
          <p:cNvSpPr txBox="1"/>
          <p:nvPr/>
        </p:nvSpPr>
        <p:spPr>
          <a:xfrm>
            <a:off x="2069775" y="119700"/>
            <a:ext cx="8671003" cy="44623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000"/>
              <a:buFont typeface="Simplified Arabic"/>
              <a:buNone/>
            </a:pPr>
            <a:r>
              <a:rPr lang="ar-AE" sz="2300" b="1" i="0" u="none" strike="noStrike" cap="none" dirty="0">
                <a:solidFill>
                  <a:srgbClr val="0E577C"/>
                </a:solidFill>
                <a:latin typeface="Tajawal" panose="00000500000000000000" pitchFamily="2" charset="-78"/>
                <a:ea typeface="Simplified Arabic"/>
                <a:cs typeface="Tajawal" panose="00000500000000000000" pitchFamily="2" charset="-78"/>
                <a:sym typeface="Simplified Arabic"/>
              </a:rPr>
              <a:t>تم عمل استطلاع رأي لمعرفة نسبة استخدام الموبايل والتعرض للإباحية</a:t>
            </a:r>
            <a:endParaRPr sz="2300" b="1" i="0" u="none" strike="noStrike" cap="none" dirty="0">
              <a:solidFill>
                <a:srgbClr val="0E577C"/>
              </a:solidFill>
              <a:latin typeface="Tajawal" panose="00000500000000000000" pitchFamily="2" charset="-78"/>
              <a:ea typeface="Simplified Arabic"/>
              <a:cs typeface="Tajawal" panose="00000500000000000000" pitchFamily="2" charset="-78"/>
              <a:sym typeface="Simplified Arabic"/>
            </a:endParaRPr>
          </a:p>
        </p:txBody>
      </p:sp>
      <p:pic>
        <p:nvPicPr>
          <p:cNvPr id="1026" name="Picture 2" descr="Forms response chart. Question title: العمر. Number of responses: 80 responses.">
            <a:extLst>
              <a:ext uri="{FF2B5EF4-FFF2-40B4-BE49-F238E27FC236}">
                <a16:creationId xmlns:a16="http://schemas.microsoft.com/office/drawing/2014/main" id="{A63E9282-CCA1-463F-47CA-44C84FD0C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5" y="713799"/>
            <a:ext cx="5939782" cy="24988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كم عدد الساعات التي تقضيها علي الهاتف. Number of responses: 80 responses.">
            <a:extLst>
              <a:ext uri="{FF2B5EF4-FFF2-40B4-BE49-F238E27FC236}">
                <a16:creationId xmlns:a16="http://schemas.microsoft.com/office/drawing/2014/main" id="{5A235B0D-57BF-4552-D4E0-CFB2FF85A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732" b="11314"/>
          <a:stretch>
            <a:fillRect/>
          </a:stretch>
        </p:blipFill>
        <p:spPr bwMode="auto">
          <a:xfrm>
            <a:off x="5640567" y="708827"/>
            <a:ext cx="5932248" cy="26903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هل تعتبر نفسك مُدمن علي الهاتف. Number of responses: 80 responses.">
            <a:extLst>
              <a:ext uri="{FF2B5EF4-FFF2-40B4-BE49-F238E27FC236}">
                <a16:creationId xmlns:a16="http://schemas.microsoft.com/office/drawing/2014/main" id="{E807F954-F976-2A3F-DBED-22D1E7FB36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8301"/>
          <a:stretch>
            <a:fillRect/>
          </a:stretch>
        </p:blipFill>
        <p:spPr bwMode="auto">
          <a:xfrm>
            <a:off x="1665369" y="3200692"/>
            <a:ext cx="5761881" cy="33808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orms response chart. Question title: هل تعلم كم من الوقت تقضي علي الهاتف. Number of responses: 80 responses.">
            <a:extLst>
              <a:ext uri="{FF2B5EF4-FFF2-40B4-BE49-F238E27FC236}">
                <a16:creationId xmlns:a16="http://schemas.microsoft.com/office/drawing/2014/main" id="{C1F43752-A7B2-3BBB-7180-1319243FA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194"/>
          <a:stretch>
            <a:fillRect/>
          </a:stretch>
        </p:blipFill>
        <p:spPr bwMode="auto">
          <a:xfrm>
            <a:off x="3095404" y="149637"/>
            <a:ext cx="5753137" cy="32793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orms response chart. Question title: هل سمعت عن طرق مفيدة للتلخص من إدمان الهاتف. Number of responses: 80 responses.">
            <a:extLst>
              <a:ext uri="{FF2B5EF4-FFF2-40B4-BE49-F238E27FC236}">
                <a16:creationId xmlns:a16="http://schemas.microsoft.com/office/drawing/2014/main" id="{3809455D-6820-04B1-833D-76616656B0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205" y="3601462"/>
            <a:ext cx="6893537" cy="2900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15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2050" name="Picture 2" descr="Forms response chart. Question title: هل سمعت من قبل عن إدمان الإباحية. Number of responses: 80 responses.">
            <a:extLst>
              <a:ext uri="{FF2B5EF4-FFF2-40B4-BE49-F238E27FC236}">
                <a16:creationId xmlns:a16="http://schemas.microsoft.com/office/drawing/2014/main" id="{EFE80254-3624-6C0A-D743-54CF2799A1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218"/>
          <a:stretch>
            <a:fillRect/>
          </a:stretch>
        </p:blipFill>
        <p:spPr bwMode="auto">
          <a:xfrm>
            <a:off x="6329515" y="117851"/>
            <a:ext cx="5862485" cy="33886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ms response chart. Question title: هل تعرضت لمحتوي إباحي من قبل (المعلومات كلها محفوظة ولن يتم مشاركتها). Number of responses: 80 responses.">
            <a:extLst>
              <a:ext uri="{FF2B5EF4-FFF2-40B4-BE49-F238E27FC236}">
                <a16:creationId xmlns:a16="http://schemas.microsoft.com/office/drawing/2014/main" id="{FEEF81FC-EE71-ADA3-8B3F-6AC3EEE720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7218"/>
          <a:stretch>
            <a:fillRect/>
          </a:stretch>
        </p:blipFill>
        <p:spPr bwMode="auto">
          <a:xfrm>
            <a:off x="-27038" y="39515"/>
            <a:ext cx="5862484" cy="33886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orms response chart. Question title: كيف علمت عن المحتوي الإباحي. Number of responses: 80 responses.">
            <a:extLst>
              <a:ext uri="{FF2B5EF4-FFF2-40B4-BE49-F238E27FC236}">
                <a16:creationId xmlns:a16="http://schemas.microsoft.com/office/drawing/2014/main" id="{2FA270BF-AC91-3DF7-E259-7613A066B0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2782"/>
          <a:stretch>
            <a:fillRect/>
          </a:stretch>
        </p:blipFill>
        <p:spPr bwMode="auto">
          <a:xfrm>
            <a:off x="-27038" y="3338104"/>
            <a:ext cx="5272603" cy="28726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orms response chart. Question title: هل تعتبر نفسك مُدمن علي الفديوهات الإباحية. Number of responses: 80 responses.">
            <a:extLst>
              <a:ext uri="{FF2B5EF4-FFF2-40B4-BE49-F238E27FC236}">
                <a16:creationId xmlns:a16="http://schemas.microsoft.com/office/drawing/2014/main" id="{ECA2220F-99B1-A998-82CD-80739D2EB2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7419"/>
          <a:stretch>
            <a:fillRect/>
          </a:stretch>
        </p:blipFill>
        <p:spPr bwMode="auto">
          <a:xfrm>
            <a:off x="5835446" y="3521211"/>
            <a:ext cx="4018881" cy="23294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420</TotalTime>
  <Words>1345</Words>
  <Application>Microsoft Office PowerPoint</Application>
  <PresentationFormat>Widescreen</PresentationFormat>
  <Paragraphs>219</Paragraphs>
  <Slides>57</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Aptos</vt:lpstr>
      <vt:lpstr>Aptos Display</vt:lpstr>
      <vt:lpstr>Arial</vt:lpstr>
      <vt:lpstr>Calibri</vt:lpstr>
      <vt:lpstr>Noto Sans Symbols</vt:lpstr>
      <vt:lpstr>Open Sans Light</vt:lpstr>
      <vt:lpstr>Play</vt:lpstr>
      <vt:lpstr>Simplified Arabic</vt:lpstr>
      <vt:lpstr>Tajawal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Yossab Samoil</dc:creator>
  <cp:lastModifiedBy>Yossab Samoil</cp:lastModifiedBy>
  <cp:revision>13</cp:revision>
  <dcterms:created xsi:type="dcterms:W3CDTF">2025-11-05T13:07:09Z</dcterms:created>
  <dcterms:modified xsi:type="dcterms:W3CDTF">2025-11-16T20:06:59Z</dcterms:modified>
</cp:coreProperties>
</file>